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8" r:id="rId3"/>
    <p:sldId id="257" r:id="rId4"/>
    <p:sldId id="258" r:id="rId5"/>
    <p:sldId id="260" r:id="rId6"/>
    <p:sldId id="259" r:id="rId7"/>
    <p:sldId id="261" r:id="rId8"/>
    <p:sldId id="264" r:id="rId9"/>
    <p:sldId id="265" r:id="rId10"/>
    <p:sldId id="267" r:id="rId11"/>
    <p:sldId id="262" r:id="rId12"/>
    <p:sldId id="270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58CD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8269-479F-49BE-BA17-3DF3878E2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DE46C9-478B-41A7-9AFE-B44240BBF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0503A-641F-4422-8F2A-2A1F12A86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0F6AB-090F-4BCF-9E0C-8B6544F3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FB9E6-1C63-41BE-BD50-EA006491B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6133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0EDF0-2D72-45B0-A98B-9BC44F41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2A26E6-ED3A-49C9-8956-7D79F989A8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B888B-CA3E-42A5-99D5-38EFC6759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2DE87-EB57-48FF-83AB-2B83D4275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07217-3C09-469E-8CE8-CD3EBEE6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6470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E3E8C-F738-4925-AF28-805E8014B1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A5E30-9FB8-41AA-90D4-646F66C25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C1F83-923E-43C7-A85A-9B632B66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729B7-85A0-4C8F-B582-47B5E230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445C5-6D89-4779-B50E-B83292408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07605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07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80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07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022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45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16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85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3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AA2A4-8903-4404-BF93-E6D813A44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AAA70-79C9-432E-8760-D90C08EA1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17230-17D8-4CE6-AF0B-51D452CC5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BF210-7A24-4B02-9CD2-D8E26EFCA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38FD1-4422-4E5C-AC81-F016D44D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422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03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11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2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1C872-9E3C-4019-B859-6FD60CFF0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BB4A6-DC2E-40E5-8EFA-AB90EF94E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B051C-78FE-4E65-AB72-CD7B7D5D2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A8855-816C-4026-ACD9-B5A28CCC5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00279-EF22-4746-BFB4-91A8938DC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3576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7940A-C189-4AFA-998A-62B07CD71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80EBB-4034-4213-BF4D-57F44C807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10158F-F0E3-4334-96B8-949044B99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F2253-91BD-4EC2-8D30-0F545E20B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7F576C-6CA0-44E1-AFDA-868067AD8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503C8-1002-4997-9616-604BC188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7941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AA4F-EEC9-4BA4-B3D1-D76E6B8B4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660ED-DAE4-4928-A60B-BDCBE011B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B7E1B4-8798-4DB2-823A-3571E9D56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EF94A-705B-4817-AA91-973F4FFB7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2B9680-9EBF-466A-970A-AD7810C78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9DE484-735A-451E-8025-AA214C2F8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5D3CA4-EFA5-4359-81ED-CED997497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2E9E43-954F-4841-A7A6-ADD0C71B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522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758A2-FBC0-4E2C-85E4-296C97E05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6125D4-01DD-4E9C-9AF3-30BD0C9F1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7AFCD-A2B8-4AB1-8075-29D38BCC7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6F9D7-2E7B-4521-89C7-70508ECBC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058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639C8E-C0B9-4EB9-B89A-8543D4C82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EFC19A-0563-4F75-AAC5-70EFB108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38225-992F-4F4B-B3C1-BBF248792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940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3449-60D3-4D6A-BA6E-736965CD1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FE845-15AF-41EB-B9C0-35854E760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C1D2E-8837-4462-8DF4-13E0F05B3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FF783-05CA-4C7B-9EE2-8E97AF4F6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C3372-E844-4B42-A245-23959C21F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D42E3-F7B7-4493-B681-64DF0ED78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8410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5A5F9-1A39-4268-AC5E-2B24EB102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F7A6E4-7C28-4845-A3E5-86A6DCFA90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62622-CE4A-4CBF-BC24-ED3D97F9C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2D609-463F-4C72-BAA8-0341B78ED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2C316-ECB0-414C-A3A3-D9FB9EB1D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B9E90-D431-4800-A11D-3BE610976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66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CEADB2-AFA0-4752-9613-BAFA70DE0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FBCD5-E292-4C23-BFC6-5691029CD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AF968-F796-4B23-B902-29299CAD9D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99D42-6D95-4B2E-A69C-47E9D46F9CE0}" type="datetimeFigureOut">
              <a:rPr lang="en-ID" smtClean="0"/>
              <a:t>12/04/2021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14A1F-9C20-400E-984D-E7BC547F1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D7062-08E0-445C-A3A5-0BD288666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830F5-D8BD-4638-815C-339BB90383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412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6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7"/>
          <p:cNvGrpSpPr/>
          <p:nvPr/>
        </p:nvGrpSpPr>
        <p:grpSpPr>
          <a:xfrm>
            <a:off x="923436" y="3488183"/>
            <a:ext cx="4467401" cy="2163649"/>
            <a:chOff x="0" y="-209550"/>
            <a:chExt cx="8934803" cy="4327298"/>
          </a:xfrm>
        </p:grpSpPr>
        <p:sp>
          <p:nvSpPr>
            <p:cNvPr id="18" name="TextBox 18"/>
            <p:cNvSpPr txBox="1"/>
            <p:nvPr/>
          </p:nvSpPr>
          <p:spPr>
            <a:xfrm>
              <a:off x="0" y="-209550"/>
              <a:ext cx="8934803" cy="23394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 defTabSz="609630">
                <a:lnSpc>
                  <a:spcPts val="9967"/>
                </a:lnSpc>
                <a:spcBef>
                  <a:spcPct val="0"/>
                </a:spcBef>
              </a:pPr>
              <a:r>
                <a:rPr lang="en-US" sz="7119">
                  <a:solidFill>
                    <a:srgbClr val="F8F8F8"/>
                  </a:solidFill>
                  <a:latin typeface="Nunito Sans Extra Light Bold"/>
                </a:rPr>
                <a:t>E - Form</a:t>
              </a:r>
            </a:p>
          </p:txBody>
        </p:sp>
        <p:grpSp>
          <p:nvGrpSpPr>
            <p:cNvPr id="19" name="Group 19"/>
            <p:cNvGrpSpPr/>
            <p:nvPr/>
          </p:nvGrpSpPr>
          <p:grpSpPr>
            <a:xfrm>
              <a:off x="0" y="2896728"/>
              <a:ext cx="4699702" cy="1221020"/>
              <a:chOff x="0" y="0"/>
              <a:chExt cx="7366558" cy="1913890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7366558" cy="1913890"/>
              </a:xfrm>
              <a:custGeom>
                <a:avLst/>
                <a:gdLst/>
                <a:ahLst/>
                <a:cxnLst/>
                <a:rect l="l" t="t" r="r" b="b"/>
                <a:pathLst>
                  <a:path w="10664471" h="1913890">
                    <a:moveTo>
                      <a:pt x="10540011" y="1913890"/>
                    </a:moveTo>
                    <a:lnTo>
                      <a:pt x="124460" y="1913890"/>
                    </a:lnTo>
                    <a:cubicBezTo>
                      <a:pt x="55880" y="1913890"/>
                      <a:pt x="0" y="1858010"/>
                      <a:pt x="0" y="1789430"/>
                    </a:cubicBezTo>
                    <a:lnTo>
                      <a:pt x="0" y="124460"/>
                    </a:lnTo>
                    <a:cubicBezTo>
                      <a:pt x="0" y="55880"/>
                      <a:pt x="55880" y="0"/>
                      <a:pt x="124460" y="0"/>
                    </a:cubicBezTo>
                    <a:lnTo>
                      <a:pt x="10540011" y="0"/>
                    </a:lnTo>
                    <a:cubicBezTo>
                      <a:pt x="10608590" y="0"/>
                      <a:pt x="10664471" y="55880"/>
                      <a:pt x="10664471" y="124460"/>
                    </a:cubicBezTo>
                    <a:lnTo>
                      <a:pt x="10664471" y="1789430"/>
                    </a:lnTo>
                    <a:cubicBezTo>
                      <a:pt x="10664471" y="1858010"/>
                      <a:pt x="10608590" y="1913890"/>
                      <a:pt x="10540011" y="1913890"/>
                    </a:cubicBezTo>
                    <a:close/>
                  </a:path>
                </a:pathLst>
              </a:custGeom>
              <a:solidFill>
                <a:srgbClr val="521887"/>
              </a:solidFill>
            </p:spPr>
          </p:sp>
        </p:grpSp>
        <p:sp>
          <p:nvSpPr>
            <p:cNvPr id="21" name="TextBox 21"/>
            <p:cNvSpPr txBox="1"/>
            <p:nvPr/>
          </p:nvSpPr>
          <p:spPr>
            <a:xfrm>
              <a:off x="537316" y="3210346"/>
              <a:ext cx="5729067" cy="64120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defTabSz="609630">
                <a:lnSpc>
                  <a:spcPts val="2515"/>
                </a:lnSpc>
                <a:spcBef>
                  <a:spcPct val="0"/>
                </a:spcBef>
              </a:pPr>
              <a:r>
                <a:rPr lang="en-US" sz="2800" spc="53" dirty="0">
                  <a:solidFill>
                    <a:srgbClr val="F8F8F8"/>
                  </a:solidFill>
                  <a:latin typeface="Nunito Sans Regular"/>
                </a:rPr>
                <a:t>Enrollment</a:t>
              </a:r>
            </a:p>
          </p:txBody>
        </p:sp>
      </p:grpSp>
      <p:pic>
        <p:nvPicPr>
          <p:cNvPr id="25" name="Picture 24">
            <a:extLst>
              <a:ext uri="{FF2B5EF4-FFF2-40B4-BE49-F238E27FC236}">
                <a16:creationId xmlns:a16="http://schemas.microsoft.com/office/drawing/2014/main" id="{97520882-B19F-4130-B660-41351A85C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1037123"/>
            <a:ext cx="6807200" cy="478375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747177" y="1934424"/>
            <a:ext cx="1369455" cy="253349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206500" y="2002960"/>
            <a:ext cx="1726981" cy="178462"/>
            <a:chOff x="0" y="0"/>
            <a:chExt cx="3957320" cy="408940"/>
          </a:xfrm>
        </p:grpSpPr>
        <p:sp>
          <p:nvSpPr>
            <p:cNvPr id="4" name="Freeform 4"/>
            <p:cNvSpPr/>
            <p:nvPr/>
          </p:nvSpPr>
          <p:spPr>
            <a:xfrm>
              <a:off x="-2540" y="0"/>
              <a:ext cx="3963670" cy="408940"/>
            </a:xfrm>
            <a:custGeom>
              <a:avLst/>
              <a:gdLst/>
              <a:ahLst/>
              <a:cxnLst/>
              <a:rect l="l" t="t" r="r" b="b"/>
              <a:pathLst>
                <a:path w="3963670" h="408940">
                  <a:moveTo>
                    <a:pt x="3848100" y="204470"/>
                  </a:moveTo>
                  <a:lnTo>
                    <a:pt x="3952240" y="60960"/>
                  </a:lnTo>
                  <a:cubicBezTo>
                    <a:pt x="3961130" y="49530"/>
                    <a:pt x="3962400" y="34290"/>
                    <a:pt x="3954780" y="21590"/>
                  </a:cubicBezTo>
                  <a:cubicBezTo>
                    <a:pt x="3947160" y="8890"/>
                    <a:pt x="3935730" y="0"/>
                    <a:pt x="3921760" y="0"/>
                  </a:cubicBezTo>
                  <a:lnTo>
                    <a:pt x="40640" y="0"/>
                  </a:lnTo>
                  <a:cubicBezTo>
                    <a:pt x="26670" y="0"/>
                    <a:pt x="12700" y="7620"/>
                    <a:pt x="6350" y="20320"/>
                  </a:cubicBezTo>
                  <a:cubicBezTo>
                    <a:pt x="0" y="33020"/>
                    <a:pt x="1270" y="48260"/>
                    <a:pt x="8890" y="59690"/>
                  </a:cubicBezTo>
                  <a:lnTo>
                    <a:pt x="113030" y="204470"/>
                  </a:lnTo>
                  <a:lnTo>
                    <a:pt x="10160" y="349250"/>
                  </a:lnTo>
                  <a:cubicBezTo>
                    <a:pt x="1270" y="360680"/>
                    <a:pt x="0" y="375920"/>
                    <a:pt x="7620" y="388620"/>
                  </a:cubicBezTo>
                  <a:cubicBezTo>
                    <a:pt x="15240" y="401320"/>
                    <a:pt x="26670" y="408940"/>
                    <a:pt x="41910" y="408940"/>
                  </a:cubicBezTo>
                  <a:lnTo>
                    <a:pt x="3923030" y="408940"/>
                  </a:lnTo>
                  <a:cubicBezTo>
                    <a:pt x="3937000" y="408940"/>
                    <a:pt x="3950970" y="401320"/>
                    <a:pt x="3957320" y="388620"/>
                  </a:cubicBezTo>
                  <a:cubicBezTo>
                    <a:pt x="3963670" y="375920"/>
                    <a:pt x="3962400" y="360680"/>
                    <a:pt x="3954780" y="349250"/>
                  </a:cubicBezTo>
                  <a:lnTo>
                    <a:pt x="3848100" y="20447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5" name="Group 5"/>
          <p:cNvGrpSpPr/>
          <p:nvPr/>
        </p:nvGrpSpPr>
        <p:grpSpPr>
          <a:xfrm>
            <a:off x="6707088" y="1815393"/>
            <a:ext cx="4423007" cy="3184098"/>
            <a:chOff x="0" y="-47625"/>
            <a:chExt cx="8846013" cy="6368202"/>
          </a:xfrm>
        </p:grpSpPr>
        <p:sp>
          <p:nvSpPr>
            <p:cNvPr id="6" name="TextBox 6"/>
            <p:cNvSpPr txBox="1"/>
            <p:nvPr/>
          </p:nvSpPr>
          <p:spPr>
            <a:xfrm>
              <a:off x="9468" y="821374"/>
              <a:ext cx="7809369" cy="549920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Student open Enrollment History Menu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Student choose the Enrollment Term that needed to display the History Enrollment Request by term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Choose the Enrollment Type which will be displayed (All/ Enrollment/ Elective/ Request/ Withdrawal)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Choose the range of date of the submitted E – Form which will be displayed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Click “Search”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System will display the History data of the submitted E – Form</a:t>
              </a: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846013" cy="5391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defTabSz="609630">
                <a:lnSpc>
                  <a:spcPts val="2317"/>
                </a:lnSpc>
                <a:spcBef>
                  <a:spcPct val="0"/>
                </a:spcBef>
              </a:pPr>
              <a:r>
                <a:rPr lang="en-US" sz="1655" spc="91">
                  <a:solidFill>
                    <a:srgbClr val="9E6DF7"/>
                  </a:solidFill>
                  <a:latin typeface="Nunito Sans Regular Bold"/>
                </a:rPr>
                <a:t>GUIDELINES :</a:t>
              </a:r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00417" y="362520"/>
            <a:ext cx="4832427" cy="5959993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6707088" y="362817"/>
            <a:ext cx="4534336" cy="14071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09630">
              <a:lnSpc>
                <a:spcPts val="5740"/>
              </a:lnSpc>
            </a:pPr>
            <a:r>
              <a:rPr lang="en-US" sz="4382" dirty="0">
                <a:solidFill>
                  <a:srgbClr val="000000"/>
                </a:solidFill>
                <a:latin typeface="Nunito Sans Regular"/>
              </a:rPr>
              <a:t>Enrollment History Page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069991" y="6551012"/>
            <a:ext cx="7913583" cy="1638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399"/>
              </a:lnSpc>
              <a:spcBef>
                <a:spcPct val="0"/>
              </a:spcBef>
            </a:pPr>
            <a:r>
              <a:rPr lang="en-US" sz="999" spc="55">
                <a:solidFill>
                  <a:srgbClr val="000000"/>
                </a:solidFill>
                <a:latin typeface="Nunito Sans Regular Bold"/>
              </a:rPr>
              <a:t>HTTPS://BINUSMAYA.BINUS.AC.ID/NEWSTUDENT/#/STUDENTSERVICES/EFORM/HISTORY/ENROLLMENTHISTORY</a:t>
            </a: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 rot="3172170">
            <a:off x="4165570" y="1412916"/>
            <a:ext cx="526500" cy="388653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 rot="3172170">
            <a:off x="1797761" y="2441961"/>
            <a:ext cx="526500" cy="38865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 rot="3172170">
            <a:off x="4267170" y="1897865"/>
            <a:ext cx="526500" cy="388653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 rot="3172170">
            <a:off x="1483926" y="3096323"/>
            <a:ext cx="526500" cy="388653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 rot="-5336339">
            <a:off x="422550" y="4613316"/>
            <a:ext cx="526500" cy="388653"/>
          </a:xfrm>
          <a:prstGeom prst="rect">
            <a:avLst/>
          </a:prstGeom>
        </p:spPr>
      </p:pic>
      <p:sp>
        <p:nvSpPr>
          <p:cNvPr id="16" name="TextBox 16"/>
          <p:cNvSpPr txBox="1"/>
          <p:nvPr/>
        </p:nvSpPr>
        <p:spPr>
          <a:xfrm>
            <a:off x="4719296" y="1325498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FF1616"/>
                </a:solidFill>
                <a:latin typeface="Open Sans Extra Bold"/>
              </a:rPr>
              <a:t>2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844255" y="2055394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FF1616"/>
                </a:solidFill>
                <a:latin typeface="Open Sans Extra Bold"/>
              </a:rPr>
              <a:t>3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2306944" y="2382576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FF1616"/>
                </a:solidFill>
                <a:latin typeface="Open Sans Extra Bold"/>
              </a:rPr>
              <a:t>4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069991" y="3017145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FF1616"/>
                </a:solidFill>
                <a:latin typeface="Open Sans Extra Bold"/>
              </a:rPr>
              <a:t>5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361673" y="3959946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FF1616"/>
                </a:solidFill>
                <a:latin typeface="Open Sans Extra Bold"/>
              </a:rPr>
              <a:t>6</a:t>
            </a:r>
          </a:p>
        </p:txBody>
      </p:sp>
      <p:grpSp>
        <p:nvGrpSpPr>
          <p:cNvPr id="21" name="Group 21"/>
          <p:cNvGrpSpPr/>
          <p:nvPr/>
        </p:nvGrpSpPr>
        <p:grpSpPr>
          <a:xfrm>
            <a:off x="875822" y="2181422"/>
            <a:ext cx="1734954" cy="180026"/>
            <a:chOff x="0" y="0"/>
            <a:chExt cx="5920099" cy="614294"/>
          </a:xfrm>
        </p:grpSpPr>
        <p:sp>
          <p:nvSpPr>
            <p:cNvPr id="22" name="Freeform 22"/>
            <p:cNvSpPr/>
            <p:nvPr/>
          </p:nvSpPr>
          <p:spPr>
            <a:xfrm>
              <a:off x="72390" y="72390"/>
              <a:ext cx="5775319" cy="469514"/>
            </a:xfrm>
            <a:custGeom>
              <a:avLst/>
              <a:gdLst/>
              <a:ahLst/>
              <a:cxnLst/>
              <a:rect l="l" t="t" r="r" b="b"/>
              <a:pathLst>
                <a:path w="5775319" h="469514">
                  <a:moveTo>
                    <a:pt x="0" y="0"/>
                  </a:moveTo>
                  <a:lnTo>
                    <a:pt x="5775319" y="0"/>
                  </a:lnTo>
                  <a:lnTo>
                    <a:pt x="5775319" y="469514"/>
                  </a:lnTo>
                  <a:lnTo>
                    <a:pt x="0" y="4695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3" name="Freeform 23"/>
            <p:cNvSpPr/>
            <p:nvPr/>
          </p:nvSpPr>
          <p:spPr>
            <a:xfrm>
              <a:off x="0" y="0"/>
              <a:ext cx="5920098" cy="614294"/>
            </a:xfrm>
            <a:custGeom>
              <a:avLst/>
              <a:gdLst/>
              <a:ahLst/>
              <a:cxnLst/>
              <a:rect l="l" t="t" r="r" b="b"/>
              <a:pathLst>
                <a:path w="5920098" h="614294">
                  <a:moveTo>
                    <a:pt x="5775318" y="469514"/>
                  </a:moveTo>
                  <a:lnTo>
                    <a:pt x="5920098" y="469514"/>
                  </a:lnTo>
                  <a:lnTo>
                    <a:pt x="5920098" y="614294"/>
                  </a:lnTo>
                  <a:lnTo>
                    <a:pt x="5775318" y="614294"/>
                  </a:lnTo>
                  <a:lnTo>
                    <a:pt x="5775318" y="46951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69514"/>
                  </a:lnTo>
                  <a:lnTo>
                    <a:pt x="0" y="469514"/>
                  </a:lnTo>
                  <a:lnTo>
                    <a:pt x="0" y="144780"/>
                  </a:lnTo>
                  <a:close/>
                  <a:moveTo>
                    <a:pt x="0" y="469514"/>
                  </a:moveTo>
                  <a:lnTo>
                    <a:pt x="144780" y="469514"/>
                  </a:lnTo>
                  <a:lnTo>
                    <a:pt x="144780" y="614294"/>
                  </a:lnTo>
                  <a:lnTo>
                    <a:pt x="0" y="614294"/>
                  </a:lnTo>
                  <a:lnTo>
                    <a:pt x="0" y="469514"/>
                  </a:lnTo>
                  <a:close/>
                  <a:moveTo>
                    <a:pt x="5775318" y="144780"/>
                  </a:moveTo>
                  <a:lnTo>
                    <a:pt x="5920098" y="144780"/>
                  </a:lnTo>
                  <a:lnTo>
                    <a:pt x="5920098" y="469514"/>
                  </a:lnTo>
                  <a:lnTo>
                    <a:pt x="5775318" y="469514"/>
                  </a:lnTo>
                  <a:lnTo>
                    <a:pt x="5775318" y="144780"/>
                  </a:lnTo>
                  <a:close/>
                  <a:moveTo>
                    <a:pt x="144780" y="469514"/>
                  </a:moveTo>
                  <a:lnTo>
                    <a:pt x="5775319" y="469514"/>
                  </a:lnTo>
                  <a:lnTo>
                    <a:pt x="5775319" y="614294"/>
                  </a:lnTo>
                  <a:lnTo>
                    <a:pt x="144780" y="614294"/>
                  </a:lnTo>
                  <a:lnTo>
                    <a:pt x="144780" y="469514"/>
                  </a:lnTo>
                  <a:close/>
                  <a:moveTo>
                    <a:pt x="5775318" y="0"/>
                  </a:moveTo>
                  <a:lnTo>
                    <a:pt x="5920098" y="0"/>
                  </a:lnTo>
                  <a:lnTo>
                    <a:pt x="5920098" y="144780"/>
                  </a:lnTo>
                  <a:lnTo>
                    <a:pt x="5775318" y="144780"/>
                  </a:lnTo>
                  <a:lnTo>
                    <a:pt x="577531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775319" y="0"/>
                  </a:lnTo>
                  <a:lnTo>
                    <a:pt x="577531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24" name="Group 24"/>
          <p:cNvGrpSpPr/>
          <p:nvPr/>
        </p:nvGrpSpPr>
        <p:grpSpPr>
          <a:xfrm>
            <a:off x="1002822" y="2308422"/>
            <a:ext cx="1734954" cy="180026"/>
            <a:chOff x="0" y="0"/>
            <a:chExt cx="5920099" cy="614294"/>
          </a:xfrm>
        </p:grpSpPr>
        <p:sp>
          <p:nvSpPr>
            <p:cNvPr id="25" name="Freeform 25"/>
            <p:cNvSpPr/>
            <p:nvPr/>
          </p:nvSpPr>
          <p:spPr>
            <a:xfrm>
              <a:off x="72390" y="72390"/>
              <a:ext cx="5775319" cy="469514"/>
            </a:xfrm>
            <a:custGeom>
              <a:avLst/>
              <a:gdLst/>
              <a:ahLst/>
              <a:cxnLst/>
              <a:rect l="l" t="t" r="r" b="b"/>
              <a:pathLst>
                <a:path w="5775319" h="469514">
                  <a:moveTo>
                    <a:pt x="0" y="0"/>
                  </a:moveTo>
                  <a:lnTo>
                    <a:pt x="5775319" y="0"/>
                  </a:lnTo>
                  <a:lnTo>
                    <a:pt x="5775319" y="469514"/>
                  </a:lnTo>
                  <a:lnTo>
                    <a:pt x="0" y="4695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6" name="Freeform 26"/>
            <p:cNvSpPr/>
            <p:nvPr/>
          </p:nvSpPr>
          <p:spPr>
            <a:xfrm>
              <a:off x="0" y="0"/>
              <a:ext cx="5920098" cy="614294"/>
            </a:xfrm>
            <a:custGeom>
              <a:avLst/>
              <a:gdLst/>
              <a:ahLst/>
              <a:cxnLst/>
              <a:rect l="l" t="t" r="r" b="b"/>
              <a:pathLst>
                <a:path w="5920098" h="614294">
                  <a:moveTo>
                    <a:pt x="5775318" y="469514"/>
                  </a:moveTo>
                  <a:lnTo>
                    <a:pt x="5920098" y="469514"/>
                  </a:lnTo>
                  <a:lnTo>
                    <a:pt x="5920098" y="614294"/>
                  </a:lnTo>
                  <a:lnTo>
                    <a:pt x="5775318" y="614294"/>
                  </a:lnTo>
                  <a:lnTo>
                    <a:pt x="5775318" y="46951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69514"/>
                  </a:lnTo>
                  <a:lnTo>
                    <a:pt x="0" y="469514"/>
                  </a:lnTo>
                  <a:lnTo>
                    <a:pt x="0" y="144780"/>
                  </a:lnTo>
                  <a:close/>
                  <a:moveTo>
                    <a:pt x="0" y="469514"/>
                  </a:moveTo>
                  <a:lnTo>
                    <a:pt x="144780" y="469514"/>
                  </a:lnTo>
                  <a:lnTo>
                    <a:pt x="144780" y="614294"/>
                  </a:lnTo>
                  <a:lnTo>
                    <a:pt x="0" y="614294"/>
                  </a:lnTo>
                  <a:lnTo>
                    <a:pt x="0" y="469514"/>
                  </a:lnTo>
                  <a:close/>
                  <a:moveTo>
                    <a:pt x="5775318" y="144780"/>
                  </a:moveTo>
                  <a:lnTo>
                    <a:pt x="5920098" y="144780"/>
                  </a:lnTo>
                  <a:lnTo>
                    <a:pt x="5920098" y="469514"/>
                  </a:lnTo>
                  <a:lnTo>
                    <a:pt x="5775318" y="469514"/>
                  </a:lnTo>
                  <a:lnTo>
                    <a:pt x="5775318" y="144780"/>
                  </a:lnTo>
                  <a:close/>
                  <a:moveTo>
                    <a:pt x="144780" y="469514"/>
                  </a:moveTo>
                  <a:lnTo>
                    <a:pt x="5775319" y="469514"/>
                  </a:lnTo>
                  <a:lnTo>
                    <a:pt x="5775319" y="614294"/>
                  </a:lnTo>
                  <a:lnTo>
                    <a:pt x="144780" y="614294"/>
                  </a:lnTo>
                  <a:lnTo>
                    <a:pt x="144780" y="469514"/>
                  </a:lnTo>
                  <a:close/>
                  <a:moveTo>
                    <a:pt x="5775318" y="0"/>
                  </a:moveTo>
                  <a:lnTo>
                    <a:pt x="5920098" y="0"/>
                  </a:lnTo>
                  <a:lnTo>
                    <a:pt x="5920098" y="144780"/>
                  </a:lnTo>
                  <a:lnTo>
                    <a:pt x="5775318" y="144780"/>
                  </a:lnTo>
                  <a:lnTo>
                    <a:pt x="5775318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5775319" y="0"/>
                  </a:lnTo>
                  <a:lnTo>
                    <a:pt x="577531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1E6AE-919F-4BFD-8162-7B71A4FDE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8017"/>
            <a:ext cx="10515600" cy="1450906"/>
          </a:xfrm>
          <a:solidFill>
            <a:srgbClr val="7030A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solidFill>
                  <a:schemeClr val="bg1"/>
                </a:solidFill>
              </a:rPr>
              <a:t>You will get a notification by email if your enrollment request is approved or rejected. The notification will be sent to your BINUS email. Please check your BINUS email regularly to prevent any misinformation. </a:t>
            </a:r>
            <a:endParaRPr lang="en-ID" dirty="0">
              <a:solidFill>
                <a:schemeClr val="bg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4DEF0A5-307E-44B3-9DC1-C4B60609D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284" y="232327"/>
            <a:ext cx="4330797" cy="360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46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158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ank You Bukan Satu-Satunya Ucapan Terima Kasih, Ketahui Kata Lainnya di Sini!">
            <a:extLst>
              <a:ext uri="{FF2B5EF4-FFF2-40B4-BE49-F238E27FC236}">
                <a16:creationId xmlns:a16="http://schemas.microsoft.com/office/drawing/2014/main" id="{64F3EF2B-B878-4BAB-BA6D-2A4AAC769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648" y="1268689"/>
            <a:ext cx="7164665" cy="4018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746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D01A-BB47-4FBD-ABEE-546C8BBE849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How to Access E-Form Enrollment</a:t>
            </a:r>
            <a:endParaRPr lang="en-ID" dirty="0">
              <a:solidFill>
                <a:schemeClr val="bg1"/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2AD7758-7588-4092-A484-DFF9BF27B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9486" y="1879497"/>
            <a:ext cx="7725027" cy="4351338"/>
          </a:xfrm>
        </p:spPr>
      </p:pic>
      <p:sp>
        <p:nvSpPr>
          <p:cNvPr id="10" name="Arrow: Left 9">
            <a:extLst>
              <a:ext uri="{FF2B5EF4-FFF2-40B4-BE49-F238E27FC236}">
                <a16:creationId xmlns:a16="http://schemas.microsoft.com/office/drawing/2014/main" id="{E5B61614-54ED-4DA9-8F9C-0484456DA8F1}"/>
              </a:ext>
            </a:extLst>
          </p:cNvPr>
          <p:cNvSpPr/>
          <p:nvPr/>
        </p:nvSpPr>
        <p:spPr>
          <a:xfrm>
            <a:off x="8269356" y="3748425"/>
            <a:ext cx="556592" cy="3321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4D53E1-48DA-4496-89F2-A8CA022AAB5E}"/>
              </a:ext>
            </a:extLst>
          </p:cNvPr>
          <p:cNvSpPr txBox="1"/>
          <p:nvPr/>
        </p:nvSpPr>
        <p:spPr>
          <a:xfrm>
            <a:off x="8928652" y="3452843"/>
            <a:ext cx="2653748" cy="646331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Log in to Binusmaya.binus.ac.id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6386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8CF4548-EC67-471D-8588-AFDD489C1E7A}"/>
              </a:ext>
            </a:extLst>
          </p:cNvPr>
          <p:cNvGrpSpPr/>
          <p:nvPr/>
        </p:nvGrpSpPr>
        <p:grpSpPr>
          <a:xfrm>
            <a:off x="0" y="1"/>
            <a:ext cx="12290474" cy="6857999"/>
            <a:chOff x="-49237" y="0"/>
            <a:chExt cx="12290474" cy="685799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12BCCFF-A66F-4A63-932E-9E1EB33B2D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49237" y="0"/>
              <a:ext cx="12290474" cy="6857999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B170DFA-3955-4A45-9C96-68F48ADFA3C5}"/>
                </a:ext>
              </a:extLst>
            </p:cNvPr>
            <p:cNvSpPr/>
            <p:nvPr/>
          </p:nvSpPr>
          <p:spPr>
            <a:xfrm>
              <a:off x="9541667" y="1631852"/>
              <a:ext cx="1617785" cy="2813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0C679CE-3D0F-4598-A6AE-8F24300D8548}"/>
                </a:ext>
              </a:extLst>
            </p:cNvPr>
            <p:cNvSpPr/>
            <p:nvPr/>
          </p:nvSpPr>
          <p:spPr>
            <a:xfrm>
              <a:off x="92766" y="4293704"/>
              <a:ext cx="1789044" cy="371061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81B4EC2-D6A9-4D21-831D-C2C0A946C0D3}"/>
                </a:ext>
              </a:extLst>
            </p:cNvPr>
            <p:cNvSpPr/>
            <p:nvPr/>
          </p:nvSpPr>
          <p:spPr>
            <a:xfrm>
              <a:off x="3094383" y="2922104"/>
              <a:ext cx="1278834" cy="35118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7F0669D-72F3-4CAA-97D4-CD160F5F8C33}"/>
                </a:ext>
              </a:extLst>
            </p:cNvPr>
            <p:cNvSpPr/>
            <p:nvPr/>
          </p:nvSpPr>
          <p:spPr>
            <a:xfrm>
              <a:off x="6145237" y="2239617"/>
              <a:ext cx="1275980" cy="344557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C03D98E8-6650-42CC-B455-84A407F3D8DC}"/>
              </a:ext>
            </a:extLst>
          </p:cNvPr>
          <p:cNvSpPr txBox="1"/>
          <p:nvPr/>
        </p:nvSpPr>
        <p:spPr>
          <a:xfrm>
            <a:off x="3511826" y="626167"/>
            <a:ext cx="8083825" cy="523220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Main Menu &gt; Student Services &gt; E-Form &gt; Enrollment</a:t>
            </a:r>
            <a:endParaRPr lang="en-ID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64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218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883877" y="183493"/>
            <a:ext cx="8932873" cy="1134790"/>
            <a:chOff x="0" y="-114300"/>
            <a:chExt cx="17865745" cy="2269580"/>
          </a:xfrm>
        </p:grpSpPr>
        <p:sp>
          <p:nvSpPr>
            <p:cNvPr id="4" name="TextBox 4"/>
            <p:cNvSpPr txBox="1"/>
            <p:nvPr/>
          </p:nvSpPr>
          <p:spPr>
            <a:xfrm>
              <a:off x="0" y="1650782"/>
              <a:ext cx="17865745" cy="50449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defTabSz="609630">
                <a:lnSpc>
                  <a:spcPts val="2240"/>
                </a:lnSpc>
                <a:spcBef>
                  <a:spcPct val="0"/>
                </a:spcBef>
              </a:pPr>
              <a:endParaRPr sz="12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114300"/>
              <a:ext cx="17865745" cy="131087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 defTabSz="609630">
                <a:lnSpc>
                  <a:spcPts val="5600"/>
                </a:lnSpc>
                <a:spcBef>
                  <a:spcPct val="0"/>
                </a:spcBef>
              </a:pPr>
              <a:r>
                <a:rPr lang="en-US" sz="4000" dirty="0">
                  <a:solidFill>
                    <a:srgbClr val="F8F8F8"/>
                  </a:solidFill>
                  <a:latin typeface="Nunito Sans Regular"/>
                </a:rPr>
                <a:t>1. ENROLLMENT </a:t>
              </a:r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-273914" y="4127506"/>
            <a:ext cx="12739827" cy="10088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640"/>
              </a:lnSpc>
            </a:pPr>
            <a:r>
              <a:rPr lang="en-US" sz="2599">
                <a:solidFill>
                  <a:srgbClr val="FFFFFF"/>
                </a:solidFill>
                <a:latin typeface="Open Sans Italics"/>
              </a:rPr>
              <a:t>Student Service &gt; E - Form &gt; Enrollment </a:t>
            </a:r>
          </a:p>
          <a:p>
            <a:pPr algn="ctr" defTabSz="609630">
              <a:lnSpc>
                <a:spcPts val="4854"/>
              </a:lnSpc>
            </a:pPr>
            <a:endParaRPr lang="en-US" sz="2599">
              <a:solidFill>
                <a:srgbClr val="FFFFFF"/>
              </a:solidFill>
              <a:latin typeface="Open Sans Itali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194425" y="4898864"/>
            <a:ext cx="10311775" cy="10043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4570" lvl="1" indent="-157285" defTabSz="609630">
              <a:lnSpc>
                <a:spcPts val="2039"/>
              </a:lnSpc>
              <a:buFont typeface="Arial"/>
              <a:buChar char="•"/>
            </a:pPr>
            <a:r>
              <a:rPr lang="en-US" sz="1457" dirty="0">
                <a:solidFill>
                  <a:srgbClr val="FFFFFF"/>
                </a:solidFill>
                <a:latin typeface="Open Sans"/>
              </a:rPr>
              <a:t>Enrollment History : Displays the history of submitted Enrollment, Elective, Request and Withdrawal E – Form.</a:t>
            </a:r>
          </a:p>
          <a:p>
            <a:pPr marL="314570" lvl="1" indent="-157285" defTabSz="609630">
              <a:lnSpc>
                <a:spcPts val="2039"/>
              </a:lnSpc>
              <a:buFont typeface="Arial"/>
              <a:buChar char="•"/>
            </a:pPr>
            <a:r>
              <a:rPr lang="en-US" sz="1457" dirty="0">
                <a:solidFill>
                  <a:srgbClr val="FFFFFF"/>
                </a:solidFill>
                <a:latin typeface="Open Sans"/>
              </a:rPr>
              <a:t>Enrollment : This menu helps student to request a courses that have failed or pass with a minimum score. </a:t>
            </a:r>
          </a:p>
          <a:p>
            <a:pPr marL="314570" lvl="1" indent="-157285" defTabSz="609630">
              <a:lnSpc>
                <a:spcPts val="2039"/>
              </a:lnSpc>
              <a:buFont typeface="Arial"/>
              <a:buChar char="•"/>
            </a:pPr>
            <a:r>
              <a:rPr lang="en-US" sz="1457" dirty="0">
                <a:solidFill>
                  <a:srgbClr val="FFFFFF"/>
                </a:solidFill>
                <a:latin typeface="Open Sans"/>
              </a:rPr>
              <a:t>Elective/ Request : This menu helps student to request a courses (except the majors that student have been taken)</a:t>
            </a:r>
          </a:p>
          <a:p>
            <a:pPr marL="314570" lvl="1" indent="-157285" defTabSz="609630">
              <a:lnSpc>
                <a:spcPts val="2039"/>
              </a:lnSpc>
              <a:buFont typeface="Arial"/>
              <a:buChar char="•"/>
            </a:pPr>
            <a:r>
              <a:rPr lang="en-US" sz="1457" dirty="0">
                <a:solidFill>
                  <a:srgbClr val="FFFFFF"/>
                </a:solidFill>
                <a:latin typeface="Open Sans"/>
              </a:rPr>
              <a:t>Withdrawal : This menu helps student to drop the Enrollment that has been taken.</a:t>
            </a:r>
          </a:p>
        </p:txBody>
      </p:sp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100548" y="1019584"/>
            <a:ext cx="6255945" cy="31079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746500" y="1197769"/>
            <a:ext cx="1830524" cy="189162"/>
            <a:chOff x="0" y="0"/>
            <a:chExt cx="3957320" cy="408940"/>
          </a:xfrm>
        </p:grpSpPr>
        <p:sp>
          <p:nvSpPr>
            <p:cNvPr id="3" name="Freeform 3"/>
            <p:cNvSpPr/>
            <p:nvPr/>
          </p:nvSpPr>
          <p:spPr>
            <a:xfrm>
              <a:off x="-2540" y="0"/>
              <a:ext cx="3963670" cy="408940"/>
            </a:xfrm>
            <a:custGeom>
              <a:avLst/>
              <a:gdLst/>
              <a:ahLst/>
              <a:cxnLst/>
              <a:rect l="l" t="t" r="r" b="b"/>
              <a:pathLst>
                <a:path w="3963670" h="408940">
                  <a:moveTo>
                    <a:pt x="3848100" y="204470"/>
                  </a:moveTo>
                  <a:lnTo>
                    <a:pt x="3952240" y="60960"/>
                  </a:lnTo>
                  <a:cubicBezTo>
                    <a:pt x="3961130" y="49530"/>
                    <a:pt x="3962400" y="34290"/>
                    <a:pt x="3954780" y="21590"/>
                  </a:cubicBezTo>
                  <a:cubicBezTo>
                    <a:pt x="3947160" y="8890"/>
                    <a:pt x="3935730" y="0"/>
                    <a:pt x="3921760" y="0"/>
                  </a:cubicBezTo>
                  <a:lnTo>
                    <a:pt x="40640" y="0"/>
                  </a:lnTo>
                  <a:cubicBezTo>
                    <a:pt x="26670" y="0"/>
                    <a:pt x="12700" y="7620"/>
                    <a:pt x="6350" y="20320"/>
                  </a:cubicBezTo>
                  <a:cubicBezTo>
                    <a:pt x="0" y="33020"/>
                    <a:pt x="1270" y="48260"/>
                    <a:pt x="8890" y="59690"/>
                  </a:cubicBezTo>
                  <a:lnTo>
                    <a:pt x="113030" y="204470"/>
                  </a:lnTo>
                  <a:lnTo>
                    <a:pt x="10160" y="349250"/>
                  </a:lnTo>
                  <a:cubicBezTo>
                    <a:pt x="1270" y="360680"/>
                    <a:pt x="0" y="375920"/>
                    <a:pt x="7620" y="388620"/>
                  </a:cubicBezTo>
                  <a:cubicBezTo>
                    <a:pt x="15240" y="401320"/>
                    <a:pt x="26670" y="408940"/>
                    <a:pt x="41910" y="408940"/>
                  </a:cubicBezTo>
                  <a:lnTo>
                    <a:pt x="3923030" y="408940"/>
                  </a:lnTo>
                  <a:cubicBezTo>
                    <a:pt x="3937000" y="408940"/>
                    <a:pt x="3950970" y="401320"/>
                    <a:pt x="3957320" y="388620"/>
                  </a:cubicBezTo>
                  <a:cubicBezTo>
                    <a:pt x="3963670" y="375920"/>
                    <a:pt x="3962400" y="360680"/>
                    <a:pt x="3954780" y="349250"/>
                  </a:cubicBezTo>
                  <a:lnTo>
                    <a:pt x="3848100" y="20447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4" name="Group 4"/>
          <p:cNvGrpSpPr/>
          <p:nvPr/>
        </p:nvGrpSpPr>
        <p:grpSpPr>
          <a:xfrm>
            <a:off x="1219200" y="2416969"/>
            <a:ext cx="1726981" cy="178462"/>
            <a:chOff x="0" y="0"/>
            <a:chExt cx="3957320" cy="408940"/>
          </a:xfrm>
        </p:grpSpPr>
        <p:sp>
          <p:nvSpPr>
            <p:cNvPr id="5" name="Freeform 5"/>
            <p:cNvSpPr/>
            <p:nvPr/>
          </p:nvSpPr>
          <p:spPr>
            <a:xfrm>
              <a:off x="-2540" y="0"/>
              <a:ext cx="3963670" cy="408940"/>
            </a:xfrm>
            <a:custGeom>
              <a:avLst/>
              <a:gdLst/>
              <a:ahLst/>
              <a:cxnLst/>
              <a:rect l="l" t="t" r="r" b="b"/>
              <a:pathLst>
                <a:path w="3963670" h="408940">
                  <a:moveTo>
                    <a:pt x="3848100" y="204470"/>
                  </a:moveTo>
                  <a:lnTo>
                    <a:pt x="3952240" y="60960"/>
                  </a:lnTo>
                  <a:cubicBezTo>
                    <a:pt x="3961130" y="49530"/>
                    <a:pt x="3962400" y="34290"/>
                    <a:pt x="3954780" y="21590"/>
                  </a:cubicBezTo>
                  <a:cubicBezTo>
                    <a:pt x="3947160" y="8890"/>
                    <a:pt x="3935730" y="0"/>
                    <a:pt x="3921760" y="0"/>
                  </a:cubicBezTo>
                  <a:lnTo>
                    <a:pt x="40640" y="0"/>
                  </a:lnTo>
                  <a:cubicBezTo>
                    <a:pt x="26670" y="0"/>
                    <a:pt x="12700" y="7620"/>
                    <a:pt x="6350" y="20320"/>
                  </a:cubicBezTo>
                  <a:cubicBezTo>
                    <a:pt x="0" y="33020"/>
                    <a:pt x="1270" y="48260"/>
                    <a:pt x="8890" y="59690"/>
                  </a:cubicBezTo>
                  <a:lnTo>
                    <a:pt x="113030" y="204470"/>
                  </a:lnTo>
                  <a:lnTo>
                    <a:pt x="10160" y="349250"/>
                  </a:lnTo>
                  <a:cubicBezTo>
                    <a:pt x="1270" y="360680"/>
                    <a:pt x="0" y="375920"/>
                    <a:pt x="7620" y="388620"/>
                  </a:cubicBezTo>
                  <a:cubicBezTo>
                    <a:pt x="15240" y="401320"/>
                    <a:pt x="26670" y="408940"/>
                    <a:pt x="41910" y="408940"/>
                  </a:cubicBezTo>
                  <a:lnTo>
                    <a:pt x="3923030" y="408940"/>
                  </a:lnTo>
                  <a:cubicBezTo>
                    <a:pt x="3937000" y="408940"/>
                    <a:pt x="3950970" y="401320"/>
                    <a:pt x="3957320" y="388620"/>
                  </a:cubicBezTo>
                  <a:cubicBezTo>
                    <a:pt x="3963670" y="375920"/>
                    <a:pt x="3962400" y="360680"/>
                    <a:pt x="3954780" y="349250"/>
                  </a:cubicBezTo>
                  <a:lnTo>
                    <a:pt x="3848100" y="20447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6" name="Group 6"/>
          <p:cNvGrpSpPr/>
          <p:nvPr/>
        </p:nvGrpSpPr>
        <p:grpSpPr>
          <a:xfrm>
            <a:off x="3746500" y="1464469"/>
            <a:ext cx="1999783" cy="206653"/>
            <a:chOff x="0" y="0"/>
            <a:chExt cx="3957320" cy="408940"/>
          </a:xfrm>
        </p:grpSpPr>
        <p:sp>
          <p:nvSpPr>
            <p:cNvPr id="7" name="Freeform 7"/>
            <p:cNvSpPr/>
            <p:nvPr/>
          </p:nvSpPr>
          <p:spPr>
            <a:xfrm>
              <a:off x="-2540" y="0"/>
              <a:ext cx="3963670" cy="408940"/>
            </a:xfrm>
            <a:custGeom>
              <a:avLst/>
              <a:gdLst/>
              <a:ahLst/>
              <a:cxnLst/>
              <a:rect l="l" t="t" r="r" b="b"/>
              <a:pathLst>
                <a:path w="3963670" h="408940">
                  <a:moveTo>
                    <a:pt x="3848100" y="204470"/>
                  </a:moveTo>
                  <a:lnTo>
                    <a:pt x="3952240" y="60960"/>
                  </a:lnTo>
                  <a:cubicBezTo>
                    <a:pt x="3961130" y="49530"/>
                    <a:pt x="3962400" y="34290"/>
                    <a:pt x="3954780" y="21590"/>
                  </a:cubicBezTo>
                  <a:cubicBezTo>
                    <a:pt x="3947160" y="8890"/>
                    <a:pt x="3935730" y="0"/>
                    <a:pt x="3921760" y="0"/>
                  </a:cubicBezTo>
                  <a:lnTo>
                    <a:pt x="40640" y="0"/>
                  </a:lnTo>
                  <a:cubicBezTo>
                    <a:pt x="26670" y="0"/>
                    <a:pt x="12700" y="7620"/>
                    <a:pt x="6350" y="20320"/>
                  </a:cubicBezTo>
                  <a:cubicBezTo>
                    <a:pt x="0" y="33020"/>
                    <a:pt x="1270" y="48260"/>
                    <a:pt x="8890" y="59690"/>
                  </a:cubicBezTo>
                  <a:lnTo>
                    <a:pt x="113030" y="204470"/>
                  </a:lnTo>
                  <a:lnTo>
                    <a:pt x="10160" y="349250"/>
                  </a:lnTo>
                  <a:cubicBezTo>
                    <a:pt x="1270" y="360680"/>
                    <a:pt x="0" y="375920"/>
                    <a:pt x="7620" y="388620"/>
                  </a:cubicBezTo>
                  <a:cubicBezTo>
                    <a:pt x="15240" y="401320"/>
                    <a:pt x="26670" y="408940"/>
                    <a:pt x="41910" y="408940"/>
                  </a:cubicBezTo>
                  <a:lnTo>
                    <a:pt x="3923030" y="408940"/>
                  </a:lnTo>
                  <a:cubicBezTo>
                    <a:pt x="3937000" y="408940"/>
                    <a:pt x="3950970" y="401320"/>
                    <a:pt x="3957320" y="388620"/>
                  </a:cubicBezTo>
                  <a:cubicBezTo>
                    <a:pt x="3963670" y="375920"/>
                    <a:pt x="3962400" y="360680"/>
                    <a:pt x="3954780" y="349250"/>
                  </a:cubicBezTo>
                  <a:lnTo>
                    <a:pt x="3848100" y="20447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8011" y="167651"/>
            <a:ext cx="9085194" cy="3884938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679013" y="4229911"/>
            <a:ext cx="2859317" cy="14071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5740"/>
              </a:lnSpc>
            </a:pPr>
            <a:r>
              <a:rPr lang="en-US" sz="4382" dirty="0">
                <a:solidFill>
                  <a:srgbClr val="000000"/>
                </a:solidFill>
                <a:latin typeface="Nunito Sans Regular"/>
              </a:rPr>
              <a:t>Enrollment</a:t>
            </a:r>
          </a:p>
          <a:p>
            <a:pPr defTabSz="609630">
              <a:lnSpc>
                <a:spcPts val="5740"/>
              </a:lnSpc>
            </a:pPr>
            <a:r>
              <a:rPr lang="en-US" sz="4382" dirty="0">
                <a:solidFill>
                  <a:srgbClr val="000000"/>
                </a:solidFill>
                <a:latin typeface="Nunito Sans Regular"/>
              </a:rPr>
              <a:t>Page</a:t>
            </a:r>
          </a:p>
        </p:txBody>
      </p:sp>
      <p:grpSp>
        <p:nvGrpSpPr>
          <p:cNvPr id="10" name="Group 10"/>
          <p:cNvGrpSpPr/>
          <p:nvPr/>
        </p:nvGrpSpPr>
        <p:grpSpPr>
          <a:xfrm>
            <a:off x="3745217" y="4280858"/>
            <a:ext cx="9182128" cy="1737415"/>
            <a:chOff x="355999" y="447886"/>
            <a:chExt cx="18364255" cy="3474831"/>
          </a:xfrm>
        </p:grpSpPr>
        <p:sp>
          <p:nvSpPr>
            <p:cNvPr id="11" name="TextBox 11"/>
            <p:cNvSpPr txBox="1"/>
            <p:nvPr/>
          </p:nvSpPr>
          <p:spPr>
            <a:xfrm>
              <a:off x="355999" y="1193508"/>
              <a:ext cx="16102645" cy="27292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Student open the Enrollment E – Form Page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System displays the courses that eligible to enroll by student (</a:t>
              </a:r>
              <a:r>
                <a:rPr lang="en-US" sz="1333" dirty="0">
                  <a:solidFill>
                    <a:prstClr val="black"/>
                  </a:solidFill>
                  <a:latin typeface="Open Sans"/>
                </a:rPr>
                <a:t>courses that have failed or pass with a minimum score</a:t>
              </a:r>
              <a:r>
                <a:rPr lang="en-US" sz="1278" dirty="0">
                  <a:solidFill>
                    <a:prstClr val="black"/>
                  </a:solidFill>
                  <a:latin typeface="Nunito Sans Regular"/>
                </a:rPr>
                <a:t>)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prstClr val="black"/>
                  </a:solidFill>
                  <a:latin typeface="Nunito Sans Regular"/>
                </a:rPr>
                <a:t>Student choose the courses that eligible to enroll by clicking the checkbox near the course ID &gt; Click Submit 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After submitted, Enrollment E – Form data will be notified by email to JWC Staff and student.</a:t>
              </a: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480091" y="447886"/>
              <a:ext cx="18240163" cy="5391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defTabSz="609630">
                <a:lnSpc>
                  <a:spcPts val="2317"/>
                </a:lnSpc>
                <a:spcBef>
                  <a:spcPct val="0"/>
                </a:spcBef>
              </a:pPr>
              <a:r>
                <a:rPr lang="en-US" sz="1655" spc="91" dirty="0">
                  <a:solidFill>
                    <a:srgbClr val="9E6DF7"/>
                  </a:solidFill>
                  <a:latin typeface="Nunito Sans Regular Bold"/>
                </a:rPr>
                <a:t>GUIDELINES :</a:t>
              </a:r>
            </a:p>
          </p:txBody>
        </p:sp>
      </p:grpSp>
      <p:pic>
        <p:nvPicPr>
          <p:cNvPr id="13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-6125516">
            <a:off x="765394" y="1719880"/>
            <a:ext cx="771485" cy="569496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2956613">
            <a:off x="10063914" y="1832569"/>
            <a:ext cx="771485" cy="569496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3595491">
            <a:off x="5939866" y="3389127"/>
            <a:ext cx="771485" cy="569496"/>
          </a:xfrm>
          <a:prstGeom prst="rect">
            <a:avLst/>
          </a:prstGeom>
        </p:spPr>
      </p:pic>
      <p:grpSp>
        <p:nvGrpSpPr>
          <p:cNvPr id="16" name="Group 16"/>
          <p:cNvGrpSpPr/>
          <p:nvPr/>
        </p:nvGrpSpPr>
        <p:grpSpPr>
          <a:xfrm>
            <a:off x="3746501" y="524282"/>
            <a:ext cx="1298587" cy="495018"/>
            <a:chOff x="0" y="0"/>
            <a:chExt cx="2857165" cy="1089144"/>
          </a:xfrm>
        </p:grpSpPr>
        <p:sp>
          <p:nvSpPr>
            <p:cNvPr id="17" name="Freeform 17"/>
            <p:cNvSpPr/>
            <p:nvPr/>
          </p:nvSpPr>
          <p:spPr>
            <a:xfrm>
              <a:off x="72390" y="72390"/>
              <a:ext cx="2712386" cy="944364"/>
            </a:xfrm>
            <a:custGeom>
              <a:avLst/>
              <a:gdLst/>
              <a:ahLst/>
              <a:cxnLst/>
              <a:rect l="l" t="t" r="r" b="b"/>
              <a:pathLst>
                <a:path w="2712386" h="944364">
                  <a:moveTo>
                    <a:pt x="0" y="0"/>
                  </a:moveTo>
                  <a:lnTo>
                    <a:pt x="2712386" y="0"/>
                  </a:lnTo>
                  <a:lnTo>
                    <a:pt x="2712386" y="944364"/>
                  </a:lnTo>
                  <a:lnTo>
                    <a:pt x="0" y="9443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8" name="Freeform 18"/>
            <p:cNvSpPr/>
            <p:nvPr/>
          </p:nvSpPr>
          <p:spPr>
            <a:xfrm>
              <a:off x="0" y="0"/>
              <a:ext cx="2857166" cy="1089144"/>
            </a:xfrm>
            <a:custGeom>
              <a:avLst/>
              <a:gdLst/>
              <a:ahLst/>
              <a:cxnLst/>
              <a:rect l="l" t="t" r="r" b="b"/>
              <a:pathLst>
                <a:path w="2857166" h="1089144">
                  <a:moveTo>
                    <a:pt x="2712386" y="944364"/>
                  </a:moveTo>
                  <a:lnTo>
                    <a:pt x="2857166" y="944364"/>
                  </a:lnTo>
                  <a:lnTo>
                    <a:pt x="2857166" y="1089144"/>
                  </a:lnTo>
                  <a:lnTo>
                    <a:pt x="2712385" y="1089144"/>
                  </a:lnTo>
                  <a:lnTo>
                    <a:pt x="2712385" y="94436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944364"/>
                  </a:lnTo>
                  <a:lnTo>
                    <a:pt x="0" y="944364"/>
                  </a:lnTo>
                  <a:lnTo>
                    <a:pt x="0" y="144780"/>
                  </a:lnTo>
                  <a:close/>
                  <a:moveTo>
                    <a:pt x="0" y="944364"/>
                  </a:moveTo>
                  <a:lnTo>
                    <a:pt x="144780" y="944364"/>
                  </a:lnTo>
                  <a:lnTo>
                    <a:pt x="144780" y="1089144"/>
                  </a:lnTo>
                  <a:lnTo>
                    <a:pt x="0" y="1089144"/>
                  </a:lnTo>
                  <a:lnTo>
                    <a:pt x="0" y="944364"/>
                  </a:lnTo>
                  <a:close/>
                  <a:moveTo>
                    <a:pt x="2712386" y="144780"/>
                  </a:moveTo>
                  <a:lnTo>
                    <a:pt x="2857166" y="144780"/>
                  </a:lnTo>
                  <a:lnTo>
                    <a:pt x="2857166" y="944364"/>
                  </a:lnTo>
                  <a:lnTo>
                    <a:pt x="2712385" y="944364"/>
                  </a:lnTo>
                  <a:lnTo>
                    <a:pt x="2712385" y="144780"/>
                  </a:lnTo>
                  <a:close/>
                  <a:moveTo>
                    <a:pt x="144780" y="944364"/>
                  </a:moveTo>
                  <a:lnTo>
                    <a:pt x="2712386" y="944364"/>
                  </a:lnTo>
                  <a:lnTo>
                    <a:pt x="2712386" y="1089144"/>
                  </a:lnTo>
                  <a:lnTo>
                    <a:pt x="144780" y="1089144"/>
                  </a:lnTo>
                  <a:lnTo>
                    <a:pt x="144780" y="944364"/>
                  </a:lnTo>
                  <a:close/>
                  <a:moveTo>
                    <a:pt x="2712386" y="0"/>
                  </a:moveTo>
                  <a:lnTo>
                    <a:pt x="2857166" y="0"/>
                  </a:lnTo>
                  <a:lnTo>
                    <a:pt x="2857166" y="144780"/>
                  </a:lnTo>
                  <a:lnTo>
                    <a:pt x="2712385" y="144780"/>
                  </a:lnTo>
                  <a:lnTo>
                    <a:pt x="2712385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712386" y="0"/>
                  </a:lnTo>
                  <a:lnTo>
                    <a:pt x="2712386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19" name="TextBox 19"/>
          <p:cNvSpPr txBox="1"/>
          <p:nvPr/>
        </p:nvSpPr>
        <p:spPr>
          <a:xfrm>
            <a:off x="1732341" y="6474812"/>
            <a:ext cx="8365816" cy="1638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399"/>
              </a:lnSpc>
              <a:spcBef>
                <a:spcPct val="0"/>
              </a:spcBef>
            </a:pPr>
            <a:r>
              <a:rPr lang="en-US" sz="999" spc="55" dirty="0">
                <a:solidFill>
                  <a:srgbClr val="000000"/>
                </a:solidFill>
                <a:latin typeface="Nunito Sans Regular Bold"/>
              </a:rPr>
              <a:t>HTTPS://BINUSMAYA.BINUS.AC.ID/NEWSTUDENT/#/STUDENTSERVICES/EFORM/ENROLLMENTFORM/ENROLLMENT.HTML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10917118" y="2180828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FF1616"/>
                </a:solidFill>
                <a:latin typeface="Open Sans Extra Bold"/>
              </a:rPr>
              <a:t>2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6640370" y="3825010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FF1616"/>
                </a:solidFill>
                <a:latin typeface="Open Sans Extra Bold"/>
              </a:rPr>
              <a:t>3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91900" y="1058311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FF1616"/>
                </a:solidFill>
                <a:latin typeface="Open Sans Extra Bold"/>
              </a:rPr>
              <a:t>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49DD5825-F159-4FF8-9674-07E307C6C75A}"/>
              </a:ext>
            </a:extLst>
          </p:cNvPr>
          <p:cNvGrpSpPr/>
          <p:nvPr/>
        </p:nvGrpSpPr>
        <p:grpSpPr>
          <a:xfrm>
            <a:off x="1325778" y="542457"/>
            <a:ext cx="9540444" cy="4056117"/>
            <a:chOff x="1325778" y="490479"/>
            <a:chExt cx="9540444" cy="4056117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E64EC88-D330-4CD7-ADF5-117AF21E6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5778" y="490479"/>
              <a:ext cx="9540444" cy="4056117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84883BF-5C66-44D0-933A-DB0239210690}"/>
                </a:ext>
              </a:extLst>
            </p:cNvPr>
            <p:cNvSpPr/>
            <p:nvPr/>
          </p:nvSpPr>
          <p:spPr>
            <a:xfrm>
              <a:off x="9727096" y="715617"/>
              <a:ext cx="768626" cy="1590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1CA8CB9-AE75-4318-83E9-1B0E3DBF3B21}"/>
                </a:ext>
              </a:extLst>
            </p:cNvPr>
            <p:cNvSpPr/>
            <p:nvPr/>
          </p:nvSpPr>
          <p:spPr>
            <a:xfrm>
              <a:off x="3694764" y="1345095"/>
              <a:ext cx="980661" cy="993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498AA39-87BC-4DF5-B540-C87B3DA09212}"/>
                </a:ext>
              </a:extLst>
            </p:cNvPr>
            <p:cNvSpPr/>
            <p:nvPr/>
          </p:nvSpPr>
          <p:spPr>
            <a:xfrm>
              <a:off x="3714643" y="1746566"/>
              <a:ext cx="980661" cy="993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" name="TextBox 9">
            <a:extLst>
              <a:ext uri="{FF2B5EF4-FFF2-40B4-BE49-F238E27FC236}">
                <a16:creationId xmlns:a16="http://schemas.microsoft.com/office/drawing/2014/main" id="{0FA99EEA-B850-4468-A2C9-7217541F3AF0}"/>
              </a:ext>
            </a:extLst>
          </p:cNvPr>
          <p:cNvSpPr txBox="1"/>
          <p:nvPr/>
        </p:nvSpPr>
        <p:spPr>
          <a:xfrm>
            <a:off x="1325778" y="4670688"/>
            <a:ext cx="2859317" cy="14071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5740"/>
              </a:lnSpc>
            </a:pPr>
            <a:r>
              <a:rPr lang="en-US" sz="4382" dirty="0">
                <a:solidFill>
                  <a:srgbClr val="000000"/>
                </a:solidFill>
                <a:latin typeface="Nunito Sans Regular"/>
              </a:rPr>
              <a:t>Enrollment</a:t>
            </a:r>
          </a:p>
          <a:p>
            <a:pPr defTabSz="609630">
              <a:lnSpc>
                <a:spcPts val="5740"/>
              </a:lnSpc>
            </a:pPr>
            <a:r>
              <a:rPr lang="en-US" sz="4382" dirty="0">
                <a:solidFill>
                  <a:srgbClr val="000000"/>
                </a:solidFill>
                <a:latin typeface="Nunito Sans Regular"/>
              </a:rPr>
              <a:t>Page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BC6495B8-1739-4E0B-9310-F696762E6FE6}"/>
              </a:ext>
            </a:extLst>
          </p:cNvPr>
          <p:cNvSpPr txBox="1"/>
          <p:nvPr/>
        </p:nvSpPr>
        <p:spPr>
          <a:xfrm>
            <a:off x="4618383" y="4898372"/>
            <a:ext cx="6407426" cy="830997"/>
          </a:xfrm>
          <a:prstGeom prst="rect">
            <a:avLst/>
          </a:prstGeom>
          <a:solidFill>
            <a:srgbClr val="7030A0"/>
          </a:solidFill>
        </p:spPr>
        <p:txBody>
          <a:bodyPr wrap="square" lIns="0" tIns="0" rIns="0" bIns="0" rtlCol="0" anchor="t">
            <a:spAutoFit/>
          </a:bodyPr>
          <a:lstStyle/>
          <a:p>
            <a:pPr defTabSz="609630"/>
            <a:r>
              <a:rPr lang="en-US" dirty="0">
                <a:solidFill>
                  <a:schemeClr val="bg1"/>
                </a:solidFill>
                <a:latin typeface="Nunito Sans Regular"/>
              </a:rPr>
              <a:t>If there are no courses shown on your enrollment page menu, it means the course(s) that you want is not open. Then you need to go to the “elective/request” menu. (read the next slide)</a:t>
            </a:r>
          </a:p>
        </p:txBody>
      </p:sp>
      <p:pic>
        <p:nvPicPr>
          <p:cNvPr id="29" name="Picture 15">
            <a:extLst>
              <a:ext uri="{FF2B5EF4-FFF2-40B4-BE49-F238E27FC236}">
                <a16:creationId xmlns:a16="http://schemas.microsoft.com/office/drawing/2014/main" id="{6CC01120-AD1E-464F-8628-401227E8DE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3688521">
            <a:off x="3191700" y="3109732"/>
            <a:ext cx="2375140" cy="129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78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04889CFA-C503-4939-B0EA-E290C85143C5}"/>
              </a:ext>
            </a:extLst>
          </p:cNvPr>
          <p:cNvSpPr txBox="1"/>
          <p:nvPr/>
        </p:nvSpPr>
        <p:spPr>
          <a:xfrm>
            <a:off x="2926585" y="62148"/>
            <a:ext cx="6044038" cy="6762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40"/>
              </a:lnSpc>
            </a:pPr>
            <a:r>
              <a:rPr lang="en-US" sz="4382" dirty="0">
                <a:solidFill>
                  <a:srgbClr val="000000"/>
                </a:solidFill>
                <a:latin typeface="Nunito Sans Regular"/>
              </a:rPr>
              <a:t>Elective/ Request Page</a:t>
            </a:r>
          </a:p>
        </p:txBody>
      </p:sp>
      <p:grpSp>
        <p:nvGrpSpPr>
          <p:cNvPr id="6" name="Group 12">
            <a:extLst>
              <a:ext uri="{FF2B5EF4-FFF2-40B4-BE49-F238E27FC236}">
                <a16:creationId xmlns:a16="http://schemas.microsoft.com/office/drawing/2014/main" id="{7E73667E-3943-4168-8D7A-F313B383227A}"/>
              </a:ext>
            </a:extLst>
          </p:cNvPr>
          <p:cNvGrpSpPr/>
          <p:nvPr/>
        </p:nvGrpSpPr>
        <p:grpSpPr>
          <a:xfrm>
            <a:off x="8035449" y="825567"/>
            <a:ext cx="4071459" cy="4078112"/>
            <a:chOff x="0" y="-57150"/>
            <a:chExt cx="8142917" cy="8156226"/>
          </a:xfrm>
        </p:grpSpPr>
        <p:sp>
          <p:nvSpPr>
            <p:cNvPr id="7" name="TextBox 13">
              <a:extLst>
                <a:ext uri="{FF2B5EF4-FFF2-40B4-BE49-F238E27FC236}">
                  <a16:creationId xmlns:a16="http://schemas.microsoft.com/office/drawing/2014/main" id="{34D1BE8E-2E1B-49CC-BC48-8E8D52B60C6B}"/>
                </a:ext>
              </a:extLst>
            </p:cNvPr>
            <p:cNvSpPr txBox="1"/>
            <p:nvPr/>
          </p:nvSpPr>
          <p:spPr>
            <a:xfrm>
              <a:off x="8716" y="831700"/>
              <a:ext cx="7188669" cy="72673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Student Open the Enrollment Elective/ Request Page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This page will display a drop list that can set the chosen page (Elective Page /Request page)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After choosing the E – Form Enrollment/ E – Form Request page, students click “ADD NEW” button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For Request Enrollment, Student can type the course name in the Request Course section.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After completing the require data &gt; Click “Submit”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System will notify the submitted E – Form to  staff and student by email</a:t>
              </a:r>
            </a:p>
          </p:txBody>
        </p:sp>
        <p:sp>
          <p:nvSpPr>
            <p:cNvPr id="8" name="TextBox 14">
              <a:extLst>
                <a:ext uri="{FF2B5EF4-FFF2-40B4-BE49-F238E27FC236}">
                  <a16:creationId xmlns:a16="http://schemas.microsoft.com/office/drawing/2014/main" id="{792A93E5-9059-4EF7-BFBE-A6DB0A4A81AA}"/>
                </a:ext>
              </a:extLst>
            </p:cNvPr>
            <p:cNvSpPr txBox="1"/>
            <p:nvPr/>
          </p:nvSpPr>
          <p:spPr>
            <a:xfrm>
              <a:off x="0" y="-57150"/>
              <a:ext cx="8142917" cy="5400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339"/>
                </a:lnSpc>
                <a:spcBef>
                  <a:spcPct val="0"/>
                </a:spcBef>
              </a:pPr>
              <a:r>
                <a:rPr lang="en-US" sz="1670" spc="91" dirty="0">
                  <a:solidFill>
                    <a:srgbClr val="000000"/>
                  </a:solidFill>
                  <a:latin typeface="Nunito Sans Regular Bold"/>
                </a:rPr>
                <a:t>GUIDELINES :</a:t>
              </a:r>
            </a:p>
          </p:txBody>
        </p:sp>
      </p:grpSp>
      <p:sp>
        <p:nvSpPr>
          <p:cNvPr id="9" name="TextBox 11">
            <a:extLst>
              <a:ext uri="{FF2B5EF4-FFF2-40B4-BE49-F238E27FC236}">
                <a16:creationId xmlns:a16="http://schemas.microsoft.com/office/drawing/2014/main" id="{4715F64F-3C5E-4A7A-95FB-2285F757AE4F}"/>
              </a:ext>
            </a:extLst>
          </p:cNvPr>
          <p:cNvSpPr txBox="1"/>
          <p:nvPr/>
        </p:nvSpPr>
        <p:spPr>
          <a:xfrm>
            <a:off x="1694371" y="6474812"/>
            <a:ext cx="8967683" cy="1638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  <a:spcBef>
                <a:spcPct val="0"/>
              </a:spcBef>
            </a:pPr>
            <a:r>
              <a:rPr lang="en-US" sz="999" spc="55" dirty="0">
                <a:solidFill>
                  <a:srgbClr val="000000"/>
                </a:solidFill>
                <a:latin typeface="Nunito Sans Regular Bold"/>
              </a:rPr>
              <a:t>HTTPS://BINUSMAYA.BINUS.AC.ID/NEWSTUDENT/#/STUDENTSERVICES/EFORM/ENROLLMENTFORM/ELECTIVEANDREQUEST.HTML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CE17CE6-FCBC-495A-AB02-3E9713C8B944}"/>
              </a:ext>
            </a:extLst>
          </p:cNvPr>
          <p:cNvGrpSpPr/>
          <p:nvPr/>
        </p:nvGrpSpPr>
        <p:grpSpPr>
          <a:xfrm>
            <a:off x="971991" y="764122"/>
            <a:ext cx="6360406" cy="5245435"/>
            <a:chOff x="861907" y="897922"/>
            <a:chExt cx="6360406" cy="524543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29C18E1E-0313-4B69-ADDF-D8967BE0CD0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0423" t="9827" r="21654" b="5209"/>
            <a:stretch/>
          </p:blipFill>
          <p:spPr>
            <a:xfrm>
              <a:off x="861907" y="897922"/>
              <a:ext cx="6360406" cy="5245435"/>
            </a:xfrm>
            <a:prstGeom prst="rect">
              <a:avLst/>
            </a:prstGeom>
          </p:spPr>
        </p:pic>
        <p:pic>
          <p:nvPicPr>
            <p:cNvPr id="10" name="Picture 15">
              <a:extLst>
                <a:ext uri="{FF2B5EF4-FFF2-40B4-BE49-F238E27FC236}">
                  <a16:creationId xmlns:a16="http://schemas.microsoft.com/office/drawing/2014/main" id="{596339E4-0419-42EC-8521-3065730504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956613">
              <a:off x="5092349" y="3397940"/>
              <a:ext cx="557849" cy="411794"/>
            </a:xfrm>
            <a:prstGeom prst="rect">
              <a:avLst/>
            </a:prstGeom>
          </p:spPr>
        </p:pic>
        <p:pic>
          <p:nvPicPr>
            <p:cNvPr id="11" name="Picture 15">
              <a:extLst>
                <a:ext uri="{FF2B5EF4-FFF2-40B4-BE49-F238E27FC236}">
                  <a16:creationId xmlns:a16="http://schemas.microsoft.com/office/drawing/2014/main" id="{98137A3A-B46C-40E6-AACF-E5FCBDE20F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956613">
              <a:off x="1785371" y="3856056"/>
              <a:ext cx="541284" cy="399566"/>
            </a:xfrm>
            <a:prstGeom prst="rect">
              <a:avLst/>
            </a:prstGeom>
          </p:spPr>
        </p:pic>
        <p:sp>
          <p:nvSpPr>
            <p:cNvPr id="12" name="TextBox 19">
              <a:extLst>
                <a:ext uri="{FF2B5EF4-FFF2-40B4-BE49-F238E27FC236}">
                  <a16:creationId xmlns:a16="http://schemas.microsoft.com/office/drawing/2014/main" id="{CBED04A1-8AE6-4683-B784-77925E066120}"/>
                </a:ext>
              </a:extLst>
            </p:cNvPr>
            <p:cNvSpPr txBox="1"/>
            <p:nvPr/>
          </p:nvSpPr>
          <p:spPr>
            <a:xfrm>
              <a:off x="2383834" y="3841269"/>
              <a:ext cx="249919" cy="5500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702"/>
                </a:lnSpc>
              </a:pPr>
              <a:r>
                <a:rPr lang="en-US" sz="3358" dirty="0">
                  <a:solidFill>
                    <a:srgbClr val="FF1616"/>
                  </a:solidFill>
                  <a:latin typeface="Open Sans Extra Bold"/>
                </a:rPr>
                <a:t>3</a:t>
              </a:r>
            </a:p>
          </p:txBody>
        </p:sp>
        <p:sp>
          <p:nvSpPr>
            <p:cNvPr id="13" name="TextBox 19">
              <a:extLst>
                <a:ext uri="{FF2B5EF4-FFF2-40B4-BE49-F238E27FC236}">
                  <a16:creationId xmlns:a16="http://schemas.microsoft.com/office/drawing/2014/main" id="{C01DCA24-7E5C-4C2B-BF7B-4BE8D35DBCF1}"/>
                </a:ext>
              </a:extLst>
            </p:cNvPr>
            <p:cNvSpPr txBox="1"/>
            <p:nvPr/>
          </p:nvSpPr>
          <p:spPr>
            <a:xfrm>
              <a:off x="5713561" y="3617824"/>
              <a:ext cx="249919" cy="5500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702"/>
                </a:lnSpc>
              </a:pPr>
              <a:r>
                <a:rPr lang="en-US" sz="3358" dirty="0">
                  <a:solidFill>
                    <a:srgbClr val="FF1616"/>
                  </a:solidFill>
                  <a:latin typeface="Open Sans Extra Bold"/>
                </a:rPr>
                <a:t>2</a:t>
              </a:r>
            </a:p>
          </p:txBody>
        </p:sp>
        <p:pic>
          <p:nvPicPr>
            <p:cNvPr id="15" name="Picture 15">
              <a:extLst>
                <a:ext uri="{FF2B5EF4-FFF2-40B4-BE49-F238E27FC236}">
                  <a16:creationId xmlns:a16="http://schemas.microsoft.com/office/drawing/2014/main" id="{3B178408-C452-4439-AF03-3AA22D835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065676">
              <a:off x="1917059" y="4775694"/>
              <a:ext cx="591931" cy="436953"/>
            </a:xfrm>
            <a:prstGeom prst="rect">
              <a:avLst/>
            </a:prstGeom>
          </p:spPr>
        </p:pic>
        <p:sp>
          <p:nvSpPr>
            <p:cNvPr id="16" name="TextBox 19">
              <a:extLst>
                <a:ext uri="{FF2B5EF4-FFF2-40B4-BE49-F238E27FC236}">
                  <a16:creationId xmlns:a16="http://schemas.microsoft.com/office/drawing/2014/main" id="{AC9D75D3-BDBF-4C05-A1A9-A7EE608AF43E}"/>
                </a:ext>
              </a:extLst>
            </p:cNvPr>
            <p:cNvSpPr txBox="1"/>
            <p:nvPr/>
          </p:nvSpPr>
          <p:spPr>
            <a:xfrm>
              <a:off x="2455708" y="4957414"/>
              <a:ext cx="249919" cy="5500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702"/>
                </a:lnSpc>
              </a:pPr>
              <a:r>
                <a:rPr lang="en-US" sz="3358" dirty="0">
                  <a:solidFill>
                    <a:srgbClr val="FF1616"/>
                  </a:solidFill>
                  <a:latin typeface="Open Sans Extra Bold"/>
                </a:rPr>
                <a:t>4</a:t>
              </a:r>
            </a:p>
          </p:txBody>
        </p:sp>
        <p:pic>
          <p:nvPicPr>
            <p:cNvPr id="17" name="Picture 15">
              <a:extLst>
                <a:ext uri="{FF2B5EF4-FFF2-40B4-BE49-F238E27FC236}">
                  <a16:creationId xmlns:a16="http://schemas.microsoft.com/office/drawing/2014/main" id="{D7D8C073-6033-4C70-9117-0737253EAD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065676">
              <a:off x="4175401" y="5470769"/>
              <a:ext cx="591931" cy="436953"/>
            </a:xfrm>
            <a:prstGeom prst="rect">
              <a:avLst/>
            </a:prstGeom>
          </p:spPr>
        </p:pic>
        <p:sp>
          <p:nvSpPr>
            <p:cNvPr id="18" name="TextBox 19">
              <a:extLst>
                <a:ext uri="{FF2B5EF4-FFF2-40B4-BE49-F238E27FC236}">
                  <a16:creationId xmlns:a16="http://schemas.microsoft.com/office/drawing/2014/main" id="{37AA1F53-2323-4854-9BCB-35E13F20C253}"/>
                </a:ext>
              </a:extLst>
            </p:cNvPr>
            <p:cNvSpPr txBox="1"/>
            <p:nvPr/>
          </p:nvSpPr>
          <p:spPr>
            <a:xfrm>
              <a:off x="4839010" y="5484052"/>
              <a:ext cx="249919" cy="5500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702"/>
                </a:lnSpc>
              </a:pPr>
              <a:r>
                <a:rPr lang="en-US" sz="3358" dirty="0">
                  <a:solidFill>
                    <a:srgbClr val="FF1616"/>
                  </a:solidFill>
                  <a:latin typeface="Open Sans Extra Bold"/>
                </a:rPr>
                <a:t>5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0EED70A-8CC0-4D4F-8964-4EBBA57E021D}"/>
                </a:ext>
              </a:extLst>
            </p:cNvPr>
            <p:cNvSpPr/>
            <p:nvPr/>
          </p:nvSpPr>
          <p:spPr>
            <a:xfrm>
              <a:off x="5617702" y="1213658"/>
              <a:ext cx="996311" cy="1612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0CE3899-8811-4959-B71B-891AE034A1A2}"/>
                </a:ext>
              </a:extLst>
            </p:cNvPr>
            <p:cNvSpPr/>
            <p:nvPr/>
          </p:nvSpPr>
          <p:spPr>
            <a:xfrm>
              <a:off x="1125001" y="3720388"/>
              <a:ext cx="1869990" cy="1208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237816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0">
            <a:extLst>
              <a:ext uri="{FF2B5EF4-FFF2-40B4-BE49-F238E27FC236}">
                <a16:creationId xmlns:a16="http://schemas.microsoft.com/office/drawing/2014/main" id="{59F2E990-53BC-4F9B-9DE3-7B2611A98206}"/>
              </a:ext>
            </a:extLst>
          </p:cNvPr>
          <p:cNvSpPr txBox="1"/>
          <p:nvPr/>
        </p:nvSpPr>
        <p:spPr>
          <a:xfrm>
            <a:off x="3418012" y="74659"/>
            <a:ext cx="5401995" cy="6762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40"/>
              </a:lnSpc>
            </a:pPr>
            <a:r>
              <a:rPr lang="en-US" sz="4000" dirty="0">
                <a:solidFill>
                  <a:srgbClr val="000000"/>
                </a:solidFill>
                <a:latin typeface="Nunito Sans Regular"/>
              </a:rPr>
              <a:t>Elective/ Request Page</a:t>
            </a:r>
          </a:p>
        </p:txBody>
      </p:sp>
      <p:grpSp>
        <p:nvGrpSpPr>
          <p:cNvPr id="10" name="Group 12">
            <a:extLst>
              <a:ext uri="{FF2B5EF4-FFF2-40B4-BE49-F238E27FC236}">
                <a16:creationId xmlns:a16="http://schemas.microsoft.com/office/drawing/2014/main" id="{0F163616-122B-4127-B280-18082D9FB9D4}"/>
              </a:ext>
            </a:extLst>
          </p:cNvPr>
          <p:cNvGrpSpPr/>
          <p:nvPr/>
        </p:nvGrpSpPr>
        <p:grpSpPr>
          <a:xfrm>
            <a:off x="7514945" y="872237"/>
            <a:ext cx="4071459" cy="4078112"/>
            <a:chOff x="0" y="-57150"/>
            <a:chExt cx="8142917" cy="8156226"/>
          </a:xfrm>
        </p:grpSpPr>
        <p:sp>
          <p:nvSpPr>
            <p:cNvPr id="11" name="TextBox 13">
              <a:extLst>
                <a:ext uri="{FF2B5EF4-FFF2-40B4-BE49-F238E27FC236}">
                  <a16:creationId xmlns:a16="http://schemas.microsoft.com/office/drawing/2014/main" id="{67EDCC2E-6A64-43A6-AC5F-4F13D0B9B654}"/>
                </a:ext>
              </a:extLst>
            </p:cNvPr>
            <p:cNvSpPr txBox="1"/>
            <p:nvPr/>
          </p:nvSpPr>
          <p:spPr>
            <a:xfrm>
              <a:off x="8716" y="831700"/>
              <a:ext cx="7188669" cy="72673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Student Open the Enrollment Elective/ Request Page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This page will display a </a:t>
              </a:r>
              <a:r>
                <a:rPr lang="en-US" sz="1360" dirty="0" err="1">
                  <a:solidFill>
                    <a:srgbClr val="000000"/>
                  </a:solidFill>
                  <a:latin typeface="Nunito Sans Regular"/>
                </a:rPr>
                <a:t>droplist</a:t>
              </a: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 that can set the chosen page (Elective Page /Request page)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After choosing the E – Form Enrollment/ E – Form Elective page, students click “ADD NEW” button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For Elective Enrollment, Student can choose the courses by majors in the Elective Page </a:t>
              </a:r>
              <a:r>
                <a:rPr lang="en-US" sz="1360" dirty="0" err="1">
                  <a:solidFill>
                    <a:srgbClr val="000000"/>
                  </a:solidFill>
                  <a:latin typeface="Nunito Sans Regular"/>
                </a:rPr>
                <a:t>Droplist</a:t>
              </a: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 “</a:t>
              </a:r>
              <a:r>
                <a:rPr lang="en-US" sz="1360" dirty="0" err="1">
                  <a:solidFill>
                    <a:srgbClr val="000000"/>
                  </a:solidFill>
                  <a:latin typeface="Nunito Sans Regular"/>
                </a:rPr>
                <a:t>Jurusan</a:t>
              </a: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”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After completing the require data &gt; Click “Submit”</a:t>
              </a:r>
            </a:p>
            <a:p>
              <a:pPr marL="451675" lvl="1" indent="-304815">
                <a:lnSpc>
                  <a:spcPts val="1904"/>
                </a:lnSpc>
                <a:buAutoNum type="arabicPeriod"/>
              </a:pPr>
              <a:r>
                <a:rPr lang="en-US" sz="1360" dirty="0">
                  <a:solidFill>
                    <a:srgbClr val="000000"/>
                  </a:solidFill>
                  <a:latin typeface="Nunito Sans Regular"/>
                </a:rPr>
                <a:t>System will notify the submitted E – Form to staff and student by email</a:t>
              </a:r>
            </a:p>
          </p:txBody>
        </p:sp>
        <p:sp>
          <p:nvSpPr>
            <p:cNvPr id="12" name="TextBox 14">
              <a:extLst>
                <a:ext uri="{FF2B5EF4-FFF2-40B4-BE49-F238E27FC236}">
                  <a16:creationId xmlns:a16="http://schemas.microsoft.com/office/drawing/2014/main" id="{D98CF146-20CB-4234-B557-BCFB7AB8F311}"/>
                </a:ext>
              </a:extLst>
            </p:cNvPr>
            <p:cNvSpPr txBox="1"/>
            <p:nvPr/>
          </p:nvSpPr>
          <p:spPr>
            <a:xfrm>
              <a:off x="0" y="-57150"/>
              <a:ext cx="8142917" cy="5400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339"/>
                </a:lnSpc>
                <a:spcBef>
                  <a:spcPct val="0"/>
                </a:spcBef>
              </a:pPr>
              <a:r>
                <a:rPr lang="en-US" sz="1670" spc="91" dirty="0">
                  <a:solidFill>
                    <a:srgbClr val="000000"/>
                  </a:solidFill>
                  <a:latin typeface="Nunito Sans Regular Bold"/>
                </a:rPr>
                <a:t>GUIDELINES :</a:t>
              </a:r>
            </a:p>
          </p:txBody>
        </p:sp>
      </p:grpSp>
      <p:sp>
        <p:nvSpPr>
          <p:cNvPr id="13" name="TextBox 11">
            <a:extLst>
              <a:ext uri="{FF2B5EF4-FFF2-40B4-BE49-F238E27FC236}">
                <a16:creationId xmlns:a16="http://schemas.microsoft.com/office/drawing/2014/main" id="{58AC9D2E-E7A6-461E-856B-E83560416D74}"/>
              </a:ext>
            </a:extLst>
          </p:cNvPr>
          <p:cNvSpPr txBox="1"/>
          <p:nvPr/>
        </p:nvSpPr>
        <p:spPr>
          <a:xfrm>
            <a:off x="1846619" y="6668833"/>
            <a:ext cx="8967683" cy="1638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"/>
              </a:lnSpc>
              <a:spcBef>
                <a:spcPct val="0"/>
              </a:spcBef>
            </a:pPr>
            <a:r>
              <a:rPr lang="en-US" sz="999" spc="55" dirty="0">
                <a:solidFill>
                  <a:srgbClr val="000000"/>
                </a:solidFill>
                <a:latin typeface="Nunito Sans Regular Bold"/>
              </a:rPr>
              <a:t>HTTPS://BINUSMAYA.BINUS.AC.ID/NEWSTUDENT/#/STUDENTSERVICES/EFORM/ENROLLMENTFORM/ELECTIVEANDREQUEST.HTML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6CB90CE-132C-4EBE-B9BA-18DC16CC5E7D}"/>
              </a:ext>
            </a:extLst>
          </p:cNvPr>
          <p:cNvGrpSpPr/>
          <p:nvPr/>
        </p:nvGrpSpPr>
        <p:grpSpPr>
          <a:xfrm>
            <a:off x="983744" y="764122"/>
            <a:ext cx="5401995" cy="5781821"/>
            <a:chOff x="983744" y="764122"/>
            <a:chExt cx="5401995" cy="578182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8CC59D4-DE85-4D16-80A6-02C4778D31D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7346" t="9415" r="28346" b="6236"/>
            <a:stretch/>
          </p:blipFill>
          <p:spPr>
            <a:xfrm>
              <a:off x="983744" y="764122"/>
              <a:ext cx="5401995" cy="5781821"/>
            </a:xfrm>
            <a:prstGeom prst="rect">
              <a:avLst/>
            </a:prstGeom>
          </p:spPr>
        </p:pic>
        <p:pic>
          <p:nvPicPr>
            <p:cNvPr id="14" name="Picture 15">
              <a:extLst>
                <a:ext uri="{FF2B5EF4-FFF2-40B4-BE49-F238E27FC236}">
                  <a16:creationId xmlns:a16="http://schemas.microsoft.com/office/drawing/2014/main" id="{14FC2E64-C4DE-4380-86AD-8731CC731C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956613">
              <a:off x="4407981" y="2234951"/>
              <a:ext cx="670987" cy="495310"/>
            </a:xfrm>
            <a:prstGeom prst="rect">
              <a:avLst/>
            </a:prstGeom>
          </p:spPr>
        </p:pic>
        <p:sp>
          <p:nvSpPr>
            <p:cNvPr id="15" name="TextBox 19">
              <a:extLst>
                <a:ext uri="{FF2B5EF4-FFF2-40B4-BE49-F238E27FC236}">
                  <a16:creationId xmlns:a16="http://schemas.microsoft.com/office/drawing/2014/main" id="{19109088-CA7D-4FFA-9F50-A75C90B17D4B}"/>
                </a:ext>
              </a:extLst>
            </p:cNvPr>
            <p:cNvSpPr txBox="1"/>
            <p:nvPr/>
          </p:nvSpPr>
          <p:spPr>
            <a:xfrm>
              <a:off x="5150043" y="2409862"/>
              <a:ext cx="249919" cy="5500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702"/>
                </a:lnSpc>
              </a:pPr>
              <a:r>
                <a:rPr lang="en-US" sz="3358" dirty="0">
                  <a:solidFill>
                    <a:srgbClr val="FF1616"/>
                  </a:solidFill>
                  <a:latin typeface="Open Sans Extra Bold"/>
                </a:rPr>
                <a:t>2</a:t>
              </a: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97328C53-6010-48EC-B79B-282F76FA31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956613">
              <a:off x="1918265" y="2712228"/>
              <a:ext cx="670987" cy="495310"/>
            </a:xfrm>
            <a:prstGeom prst="rect">
              <a:avLst/>
            </a:prstGeom>
          </p:spPr>
        </p:pic>
        <p:pic>
          <p:nvPicPr>
            <p:cNvPr id="17" name="Picture 15">
              <a:extLst>
                <a:ext uri="{FF2B5EF4-FFF2-40B4-BE49-F238E27FC236}">
                  <a16:creationId xmlns:a16="http://schemas.microsoft.com/office/drawing/2014/main" id="{09357B34-C5B5-40C2-8452-15A41EF24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956613">
              <a:off x="2297523" y="3181345"/>
              <a:ext cx="670987" cy="495310"/>
            </a:xfrm>
            <a:prstGeom prst="rect">
              <a:avLst/>
            </a:prstGeom>
          </p:spPr>
        </p:pic>
        <p:pic>
          <p:nvPicPr>
            <p:cNvPr id="18" name="Picture 15">
              <a:extLst>
                <a:ext uri="{FF2B5EF4-FFF2-40B4-BE49-F238E27FC236}">
                  <a16:creationId xmlns:a16="http://schemas.microsoft.com/office/drawing/2014/main" id="{3DC77054-2306-469A-93DD-50644534DD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rot="2956613">
              <a:off x="3760701" y="5846223"/>
              <a:ext cx="670987" cy="495310"/>
            </a:xfrm>
            <a:prstGeom prst="rect">
              <a:avLst/>
            </a:prstGeom>
          </p:spPr>
        </p:pic>
        <p:sp>
          <p:nvSpPr>
            <p:cNvPr id="19" name="TextBox 19">
              <a:extLst>
                <a:ext uri="{FF2B5EF4-FFF2-40B4-BE49-F238E27FC236}">
                  <a16:creationId xmlns:a16="http://schemas.microsoft.com/office/drawing/2014/main" id="{23765393-5E27-4028-B8FC-92C7FBBC9B03}"/>
                </a:ext>
              </a:extLst>
            </p:cNvPr>
            <p:cNvSpPr txBox="1"/>
            <p:nvPr/>
          </p:nvSpPr>
          <p:spPr>
            <a:xfrm>
              <a:off x="2628040" y="2684873"/>
              <a:ext cx="249919" cy="550022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pPr algn="ctr">
                <a:lnSpc>
                  <a:spcPts val="4702"/>
                </a:lnSpc>
              </a:pPr>
              <a:r>
                <a:rPr lang="en-US" sz="3358" dirty="0">
                  <a:solidFill>
                    <a:srgbClr val="FF1616"/>
                  </a:solidFill>
                  <a:latin typeface="Open Sans Extra Bold"/>
                </a:rPr>
                <a:t>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D10BE4-9034-4D87-A818-5203F39B5DBE}"/>
                </a:ext>
              </a:extLst>
            </p:cNvPr>
            <p:cNvSpPr txBox="1"/>
            <p:nvPr/>
          </p:nvSpPr>
          <p:spPr>
            <a:xfrm>
              <a:off x="2975010" y="3375716"/>
              <a:ext cx="249919" cy="5500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702"/>
                </a:lnSpc>
              </a:pPr>
              <a:r>
                <a:rPr lang="en-US" sz="3358" dirty="0">
                  <a:solidFill>
                    <a:srgbClr val="FF1616"/>
                  </a:solidFill>
                  <a:latin typeface="Open Sans Extra Bold"/>
                </a:rPr>
                <a:t>4</a:t>
              </a: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701E17E5-DEB7-45EA-8169-693B7A453D3A}"/>
                </a:ext>
              </a:extLst>
            </p:cNvPr>
            <p:cNvSpPr txBox="1"/>
            <p:nvPr/>
          </p:nvSpPr>
          <p:spPr>
            <a:xfrm>
              <a:off x="4509090" y="5959322"/>
              <a:ext cx="249919" cy="5500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702"/>
                </a:lnSpc>
              </a:pPr>
              <a:r>
                <a:rPr lang="en-US" sz="3358" dirty="0">
                  <a:solidFill>
                    <a:srgbClr val="FF1616"/>
                  </a:solidFill>
                  <a:latin typeface="Open Sans Extra Bold"/>
                </a:rPr>
                <a:t>5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D664B3C-22D8-4ABE-B528-FA7193F500AC}"/>
                </a:ext>
              </a:extLst>
            </p:cNvPr>
            <p:cNvSpPr/>
            <p:nvPr/>
          </p:nvSpPr>
          <p:spPr>
            <a:xfrm>
              <a:off x="5009322" y="1014630"/>
              <a:ext cx="813137" cy="1638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8874731-C914-4EF6-B3DE-DBD5E411D6CF}"/>
                </a:ext>
              </a:extLst>
            </p:cNvPr>
            <p:cNvSpPr/>
            <p:nvPr/>
          </p:nvSpPr>
          <p:spPr>
            <a:xfrm>
              <a:off x="1248121" y="2616180"/>
              <a:ext cx="1629838" cy="819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</p:spTree>
    <p:extLst>
      <p:ext uri="{BB962C8B-B14F-4D97-AF65-F5344CB8AC3E}">
        <p14:creationId xmlns:p14="http://schemas.microsoft.com/office/powerpoint/2010/main" val="316144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6D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63538" y="1084575"/>
            <a:ext cx="8441689" cy="316485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3837107" y="204486"/>
            <a:ext cx="4964538" cy="6762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5740"/>
              </a:lnSpc>
            </a:pPr>
            <a:r>
              <a:rPr lang="en-US" sz="4382" dirty="0">
                <a:solidFill>
                  <a:srgbClr val="000000"/>
                </a:solidFill>
                <a:latin typeface="Nunito Sans Regular"/>
              </a:rPr>
              <a:t>Withdrawal Page</a:t>
            </a:r>
          </a:p>
        </p:txBody>
      </p:sp>
      <p:grpSp>
        <p:nvGrpSpPr>
          <p:cNvPr id="4" name="Group 4"/>
          <p:cNvGrpSpPr/>
          <p:nvPr/>
        </p:nvGrpSpPr>
        <p:grpSpPr>
          <a:xfrm>
            <a:off x="1563538" y="4497752"/>
            <a:ext cx="8588606" cy="1569305"/>
            <a:chOff x="0" y="-47625"/>
            <a:chExt cx="17177212" cy="3138611"/>
          </a:xfrm>
        </p:grpSpPr>
        <p:sp>
          <p:nvSpPr>
            <p:cNvPr id="5" name="TextBox 5"/>
            <p:cNvSpPr txBox="1"/>
            <p:nvPr/>
          </p:nvSpPr>
          <p:spPr>
            <a:xfrm>
              <a:off x="18384" y="823441"/>
              <a:ext cx="15164260" cy="226754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Student open withdrawal E – Form : E - Form &gt; Enrollment &gt;Withdrawal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Withdrawal menu will show the submitted Request Enrollment E – Form .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Student click courses checkbox to select the courses that student want to drop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Student can write the reason in the available column</a:t>
              </a:r>
            </a:p>
            <a:p>
              <a:pPr marL="442783" lvl="1" indent="-304815" defTabSz="609630">
                <a:lnSpc>
                  <a:spcPts val="1789"/>
                </a:lnSpc>
                <a:buFontTx/>
                <a:buAutoNum type="arabicPeriod"/>
              </a:pPr>
              <a:r>
                <a:rPr lang="en-US" sz="1278" dirty="0">
                  <a:solidFill>
                    <a:srgbClr val="000000"/>
                  </a:solidFill>
                  <a:latin typeface="Nunito Sans Regular"/>
                </a:rPr>
                <a:t>After completing the data, student click “Submit”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47625"/>
              <a:ext cx="17177212" cy="5391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defTabSz="609630">
                <a:lnSpc>
                  <a:spcPts val="2317"/>
                </a:lnSpc>
                <a:spcBef>
                  <a:spcPct val="0"/>
                </a:spcBef>
              </a:pPr>
              <a:r>
                <a:rPr lang="en-US" sz="1655" spc="91">
                  <a:solidFill>
                    <a:srgbClr val="FFFFFF"/>
                  </a:solidFill>
                  <a:latin typeface="Nunito Sans Regular Bold"/>
                </a:rPr>
                <a:t>GUIDELINES : </a:t>
              </a:r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1732341" y="6474812"/>
            <a:ext cx="8104083" cy="1638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399"/>
              </a:lnSpc>
              <a:spcBef>
                <a:spcPct val="0"/>
              </a:spcBef>
            </a:pPr>
            <a:r>
              <a:rPr lang="en-US" sz="999" spc="55">
                <a:solidFill>
                  <a:srgbClr val="000000"/>
                </a:solidFill>
                <a:latin typeface="Nunito Sans Regular Bold"/>
              </a:rPr>
              <a:t>HTTPS://BINUSMAYA.BINUS.AC.ID/NEWSTUDENT/#/STUDENTSERVICES/EFORM/ENROLLMENTFORM/WITHDRAWAL.HTML</a:t>
            </a: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4262679">
            <a:off x="9721816" y="2916907"/>
            <a:ext cx="566823" cy="418419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-5725109">
            <a:off x="1213893" y="2759691"/>
            <a:ext cx="566823" cy="418419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8100000">
            <a:off x="1991327" y="3691880"/>
            <a:ext cx="566823" cy="418419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8100000">
            <a:off x="5812589" y="3964019"/>
            <a:ext cx="566823" cy="418419"/>
          </a:xfrm>
          <a:prstGeom prst="rect">
            <a:avLst/>
          </a:prstGeom>
        </p:spPr>
      </p:pic>
      <p:sp>
        <p:nvSpPr>
          <p:cNvPr id="12" name="TextBox 12"/>
          <p:cNvSpPr txBox="1"/>
          <p:nvPr/>
        </p:nvSpPr>
        <p:spPr>
          <a:xfrm>
            <a:off x="10295153" y="3244000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000000"/>
                </a:solidFill>
                <a:latin typeface="Open Sans Extra Bold"/>
              </a:rPr>
              <a:t>2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6194417" y="4196193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000000"/>
                </a:solidFill>
                <a:latin typeface="Open Sans Extra Bold"/>
              </a:rPr>
              <a:t>5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1801443" y="3940672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>
                <a:solidFill>
                  <a:srgbClr val="000000"/>
                </a:solidFill>
                <a:latin typeface="Open Sans Extra Bold"/>
              </a:rPr>
              <a:t>4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012349" y="2209224"/>
            <a:ext cx="249919" cy="5500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702"/>
              </a:lnSpc>
            </a:pPr>
            <a:r>
              <a:rPr lang="en-US" sz="3358" dirty="0">
                <a:solidFill>
                  <a:srgbClr val="000000"/>
                </a:solidFill>
                <a:latin typeface="Open Sans Extra Bold"/>
              </a:rPr>
              <a:t>3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3929258" y="1722344"/>
            <a:ext cx="871355" cy="163102"/>
            <a:chOff x="0" y="0"/>
            <a:chExt cx="2973279" cy="556546"/>
          </a:xfrm>
        </p:grpSpPr>
        <p:sp>
          <p:nvSpPr>
            <p:cNvPr id="17" name="Freeform 17"/>
            <p:cNvSpPr/>
            <p:nvPr/>
          </p:nvSpPr>
          <p:spPr>
            <a:xfrm>
              <a:off x="72390" y="72390"/>
              <a:ext cx="2828499" cy="411766"/>
            </a:xfrm>
            <a:custGeom>
              <a:avLst/>
              <a:gdLst/>
              <a:ahLst/>
              <a:cxnLst/>
              <a:rect l="l" t="t" r="r" b="b"/>
              <a:pathLst>
                <a:path w="2828499" h="411766">
                  <a:moveTo>
                    <a:pt x="0" y="0"/>
                  </a:moveTo>
                  <a:lnTo>
                    <a:pt x="2828499" y="0"/>
                  </a:lnTo>
                  <a:lnTo>
                    <a:pt x="2828499" y="411766"/>
                  </a:lnTo>
                  <a:lnTo>
                    <a:pt x="0" y="4117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18" name="Freeform 18"/>
            <p:cNvSpPr/>
            <p:nvPr/>
          </p:nvSpPr>
          <p:spPr>
            <a:xfrm>
              <a:off x="0" y="0"/>
              <a:ext cx="2973279" cy="556546"/>
            </a:xfrm>
            <a:custGeom>
              <a:avLst/>
              <a:gdLst/>
              <a:ahLst/>
              <a:cxnLst/>
              <a:rect l="l" t="t" r="r" b="b"/>
              <a:pathLst>
                <a:path w="2973279" h="556546">
                  <a:moveTo>
                    <a:pt x="2828499" y="411766"/>
                  </a:moveTo>
                  <a:lnTo>
                    <a:pt x="2973279" y="411766"/>
                  </a:lnTo>
                  <a:lnTo>
                    <a:pt x="2973279" y="556546"/>
                  </a:lnTo>
                  <a:lnTo>
                    <a:pt x="2828499" y="556546"/>
                  </a:lnTo>
                  <a:lnTo>
                    <a:pt x="2828499" y="411766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11766"/>
                  </a:lnTo>
                  <a:lnTo>
                    <a:pt x="0" y="411766"/>
                  </a:lnTo>
                  <a:lnTo>
                    <a:pt x="0" y="144780"/>
                  </a:lnTo>
                  <a:close/>
                  <a:moveTo>
                    <a:pt x="0" y="411766"/>
                  </a:moveTo>
                  <a:lnTo>
                    <a:pt x="144780" y="411766"/>
                  </a:lnTo>
                  <a:lnTo>
                    <a:pt x="144780" y="556546"/>
                  </a:lnTo>
                  <a:lnTo>
                    <a:pt x="0" y="556546"/>
                  </a:lnTo>
                  <a:lnTo>
                    <a:pt x="0" y="411766"/>
                  </a:lnTo>
                  <a:close/>
                  <a:moveTo>
                    <a:pt x="2828499" y="144780"/>
                  </a:moveTo>
                  <a:lnTo>
                    <a:pt x="2973279" y="144780"/>
                  </a:lnTo>
                  <a:lnTo>
                    <a:pt x="2973279" y="411766"/>
                  </a:lnTo>
                  <a:lnTo>
                    <a:pt x="2828499" y="411766"/>
                  </a:lnTo>
                  <a:lnTo>
                    <a:pt x="2828499" y="144780"/>
                  </a:lnTo>
                  <a:close/>
                  <a:moveTo>
                    <a:pt x="144780" y="411766"/>
                  </a:moveTo>
                  <a:lnTo>
                    <a:pt x="2828499" y="411766"/>
                  </a:lnTo>
                  <a:lnTo>
                    <a:pt x="2828499" y="556546"/>
                  </a:lnTo>
                  <a:lnTo>
                    <a:pt x="144780" y="556546"/>
                  </a:lnTo>
                  <a:lnTo>
                    <a:pt x="144780" y="411766"/>
                  </a:lnTo>
                  <a:close/>
                  <a:moveTo>
                    <a:pt x="2828499" y="0"/>
                  </a:moveTo>
                  <a:lnTo>
                    <a:pt x="2973279" y="0"/>
                  </a:lnTo>
                  <a:lnTo>
                    <a:pt x="2973279" y="144780"/>
                  </a:lnTo>
                  <a:lnTo>
                    <a:pt x="2828499" y="144780"/>
                  </a:lnTo>
                  <a:lnTo>
                    <a:pt x="282849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828499" y="0"/>
                  </a:lnTo>
                  <a:lnTo>
                    <a:pt x="282849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id="19" name="Group 19"/>
          <p:cNvGrpSpPr/>
          <p:nvPr/>
        </p:nvGrpSpPr>
        <p:grpSpPr>
          <a:xfrm>
            <a:off x="3929258" y="1925544"/>
            <a:ext cx="871355" cy="180026"/>
            <a:chOff x="0" y="0"/>
            <a:chExt cx="2973279" cy="614294"/>
          </a:xfrm>
        </p:grpSpPr>
        <p:sp>
          <p:nvSpPr>
            <p:cNvPr id="20" name="Freeform 20"/>
            <p:cNvSpPr/>
            <p:nvPr/>
          </p:nvSpPr>
          <p:spPr>
            <a:xfrm>
              <a:off x="72390" y="72390"/>
              <a:ext cx="2828499" cy="469514"/>
            </a:xfrm>
            <a:custGeom>
              <a:avLst/>
              <a:gdLst/>
              <a:ahLst/>
              <a:cxnLst/>
              <a:rect l="l" t="t" r="r" b="b"/>
              <a:pathLst>
                <a:path w="2828499" h="469514">
                  <a:moveTo>
                    <a:pt x="0" y="0"/>
                  </a:moveTo>
                  <a:lnTo>
                    <a:pt x="2828499" y="0"/>
                  </a:lnTo>
                  <a:lnTo>
                    <a:pt x="2828499" y="469514"/>
                  </a:lnTo>
                  <a:lnTo>
                    <a:pt x="0" y="4695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21" name="Freeform 21"/>
            <p:cNvSpPr/>
            <p:nvPr/>
          </p:nvSpPr>
          <p:spPr>
            <a:xfrm>
              <a:off x="0" y="0"/>
              <a:ext cx="2973279" cy="614294"/>
            </a:xfrm>
            <a:custGeom>
              <a:avLst/>
              <a:gdLst/>
              <a:ahLst/>
              <a:cxnLst/>
              <a:rect l="l" t="t" r="r" b="b"/>
              <a:pathLst>
                <a:path w="2973279" h="614294">
                  <a:moveTo>
                    <a:pt x="2828499" y="469514"/>
                  </a:moveTo>
                  <a:lnTo>
                    <a:pt x="2973279" y="469514"/>
                  </a:lnTo>
                  <a:lnTo>
                    <a:pt x="2973279" y="614294"/>
                  </a:lnTo>
                  <a:lnTo>
                    <a:pt x="2828499" y="614294"/>
                  </a:lnTo>
                  <a:lnTo>
                    <a:pt x="2828499" y="46951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469514"/>
                  </a:lnTo>
                  <a:lnTo>
                    <a:pt x="0" y="469514"/>
                  </a:lnTo>
                  <a:lnTo>
                    <a:pt x="0" y="144780"/>
                  </a:lnTo>
                  <a:close/>
                  <a:moveTo>
                    <a:pt x="0" y="469514"/>
                  </a:moveTo>
                  <a:lnTo>
                    <a:pt x="144780" y="469514"/>
                  </a:lnTo>
                  <a:lnTo>
                    <a:pt x="144780" y="614294"/>
                  </a:lnTo>
                  <a:lnTo>
                    <a:pt x="0" y="614294"/>
                  </a:lnTo>
                  <a:lnTo>
                    <a:pt x="0" y="469514"/>
                  </a:lnTo>
                  <a:close/>
                  <a:moveTo>
                    <a:pt x="2828499" y="144780"/>
                  </a:moveTo>
                  <a:lnTo>
                    <a:pt x="2973279" y="144780"/>
                  </a:lnTo>
                  <a:lnTo>
                    <a:pt x="2973279" y="469514"/>
                  </a:lnTo>
                  <a:lnTo>
                    <a:pt x="2828499" y="469514"/>
                  </a:lnTo>
                  <a:lnTo>
                    <a:pt x="2828499" y="144780"/>
                  </a:lnTo>
                  <a:close/>
                  <a:moveTo>
                    <a:pt x="144780" y="469514"/>
                  </a:moveTo>
                  <a:lnTo>
                    <a:pt x="2828499" y="469514"/>
                  </a:lnTo>
                  <a:lnTo>
                    <a:pt x="2828499" y="614294"/>
                  </a:lnTo>
                  <a:lnTo>
                    <a:pt x="144780" y="614294"/>
                  </a:lnTo>
                  <a:lnTo>
                    <a:pt x="144780" y="469514"/>
                  </a:lnTo>
                  <a:close/>
                  <a:moveTo>
                    <a:pt x="2828499" y="0"/>
                  </a:moveTo>
                  <a:lnTo>
                    <a:pt x="2973279" y="0"/>
                  </a:lnTo>
                  <a:lnTo>
                    <a:pt x="2973279" y="144780"/>
                  </a:lnTo>
                  <a:lnTo>
                    <a:pt x="2828499" y="144780"/>
                  </a:lnTo>
                  <a:lnTo>
                    <a:pt x="2828499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828499" y="0"/>
                  </a:lnTo>
                  <a:lnTo>
                    <a:pt x="2828499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724</Words>
  <Application>Microsoft Office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Calibri Light</vt:lpstr>
      <vt:lpstr>Nunito Sans Extra Light Bold</vt:lpstr>
      <vt:lpstr>Nunito Sans Regular</vt:lpstr>
      <vt:lpstr>Nunito Sans Regular Bold</vt:lpstr>
      <vt:lpstr>Open Sans</vt:lpstr>
      <vt:lpstr>Open Sans Extra Bold</vt:lpstr>
      <vt:lpstr>Open Sans Italics</vt:lpstr>
      <vt:lpstr>Office Theme</vt:lpstr>
      <vt:lpstr>1_Office Theme</vt:lpstr>
      <vt:lpstr>PowerPoint Presentation</vt:lpstr>
      <vt:lpstr>How to Access E-Form Enrollment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Ayu Noviana</dc:creator>
  <cp:lastModifiedBy>Ayu Noviana</cp:lastModifiedBy>
  <cp:revision>4</cp:revision>
  <dcterms:created xsi:type="dcterms:W3CDTF">2021-04-12T08:00:31Z</dcterms:created>
  <dcterms:modified xsi:type="dcterms:W3CDTF">2021-04-12T10:23:53Z</dcterms:modified>
</cp:coreProperties>
</file>